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1"/>
  </p:notesMasterIdLst>
  <p:sldIdLst>
    <p:sldId id="256" r:id="rId3"/>
    <p:sldId id="288" r:id="rId4"/>
    <p:sldId id="289" r:id="rId5"/>
    <p:sldId id="262" r:id="rId6"/>
    <p:sldId id="272" r:id="rId7"/>
    <p:sldId id="273" r:id="rId8"/>
    <p:sldId id="274" r:id="rId9"/>
    <p:sldId id="275" r:id="rId10"/>
    <p:sldId id="276" r:id="rId11"/>
    <p:sldId id="277" r:id="rId12"/>
    <p:sldId id="279" r:id="rId13"/>
    <p:sldId id="280" r:id="rId14"/>
    <p:sldId id="281" r:id="rId15"/>
    <p:sldId id="283" r:id="rId16"/>
    <p:sldId id="284" r:id="rId17"/>
    <p:sldId id="285" r:id="rId18"/>
    <p:sldId id="282" r:id="rId19"/>
    <p:sldId id="2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10" autoAdjust="0"/>
  </p:normalViewPr>
  <p:slideViewPr>
    <p:cSldViewPr>
      <p:cViewPr varScale="1">
        <p:scale>
          <a:sx n="86" d="100"/>
          <a:sy n="86" d="100"/>
        </p:scale>
        <p:origin x="9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1D675-5D2D-40BF-B67D-75E2BABBE769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3B891-ECCF-4FD3-8C4A-08B7E85AB4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C0036F5A-E821-4E1C-B1E1-73EEE0A714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287E53AF-52B0-4BAA-8AEF-4403ADE4C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ECE489DC-E780-487D-A998-ACBD0932A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08C17-2A43-401F-822F-111B1E81D740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38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Mittal and </a:t>
            </a:r>
            <a:r>
              <a:rPr lang="en-US" altLang="zh-CN" dirty="0" err="1"/>
              <a:t>freyman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19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6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72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7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78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2x2 factorial design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17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6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3B891-ECCF-4FD3-8C4A-08B7E85AB4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54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DD93B4-9A45-4D19-B783-65D72DFFA2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27B5C9-F92C-490F-9F45-0A633BEE19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B5740-2EF8-44C2-99FB-5D96E71D28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54A42-47F7-46E9-8CA0-2AE269F448C3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9927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0362E1-DA5A-446F-A8F5-B4D07750A3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56CB50-3891-42FF-8656-59DB813B9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34AB72-9BFA-4418-A64A-1AC43A47FC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D111C0-1E44-46A5-8A8B-016B3948C528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4704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906795-D6B4-45A0-B761-16B9D5334E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12CD57-A2B3-4614-930E-62673F260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DAE13D-9076-472C-80C4-AE4A6CFD21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F8372B-81D5-46DE-A0C7-F91681CD6C98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2284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0E4E32-E608-4509-8F72-B044591B88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45D9DE-3883-4FCC-8640-83B8F33F3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33075B-BF67-4D3F-B673-AA5FDF1BD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5DF7E8-FFB1-42D4-BD8E-CDCAC72FB2ED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8562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30223F-99A7-45FB-91BE-25F4CE77E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D270139-820E-4C0D-850C-1D4A26258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1DB07-670E-49F6-B547-BDA610385F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5D67C-6F0A-4BF0-8C83-BB45CC86B86C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8339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22CCC5-8C01-459A-BBCD-16D47D45FB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0662123-BAE3-4EFF-B9F3-B1D80A0D1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E358EE-A7E3-4BC1-9746-7671F6CEA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273120-5009-47FF-AA8D-5719ABDFC418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3578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3B142EC-F0CE-4162-BEB6-BF20727FB2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6859BC4-C0C9-47E6-8BF9-0F9F2A8A76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6589D6-6506-41D3-BF83-6A28D67904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408B9-1158-4DE9-972E-D896E5D659CF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8622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D217A7-793A-4043-9E53-5D864266D5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9139FF-2099-4B03-9AD6-5F2002E1F0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A0EAFB-33DB-4E9A-9045-81EBEE29FE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E804A0-A8F1-48FE-95B0-22500BB75DB6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4156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07759-530B-4533-AB4F-27E4F34130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E689DF-5B24-4F0F-94F9-C4508DA806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993D3D-F903-4CB8-86E3-374983945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289A1-DFFD-46CB-9771-FB96923EB217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5567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6FF3B4-53B5-4AC4-8310-1B3CAD046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3BD59-570D-453E-8888-461648ECF9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22DD08-4CC4-4903-99F9-2C6A0CCB3F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F92779-FC07-4CD0-A386-3D695FEAD760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59913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8306B1-DD3E-4CE1-A06A-780873225B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7C8643-1EA3-4094-A7D6-FA85C61A03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11FFA8-CC45-426D-9392-24B41E1632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0BEDC-2AB1-43DD-8BEA-2156B75FAC83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1223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988EA-5702-4520-AD98-CB28075ACF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88D32A-CEE6-4FA9-983C-ADC7E20996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4C35B-3D31-4BD2-B905-E2CA4DA6C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E14DD5-CFF7-4CD6-91DB-3188FDED49F0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41850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BC15C95-09AF-4939-831B-AD214821FE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C53F520-79E7-468E-B58E-D3D6C6C1DC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422882E-69A1-4B85-AFBF-8F0BCDEFD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5BB65-060C-463D-8A92-991C243CADB6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180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F438DB7-C9D7-424E-A3EB-6FD35EB34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29BBA0D-48C7-42BD-A45F-E22A892D6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A1FB638-9A6C-437D-BE2E-318F0D788FE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4BBCC90-B9B9-4BFB-97BA-691EC170904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1720DC89-A156-49CC-A527-07745C5226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8289A10-0D94-49C5-BD93-7CCDBE4B0361}" type="slidenum">
              <a:rPr lang="en-US" altLang="zh-CN"/>
              <a:pPr/>
              <a:t>‹Nr.›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550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yuewang@hsmc.edu.h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4197AA9-C3E7-4CF1-8E10-F152D5D38F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/>
          <a:lstStyle/>
          <a:p>
            <a:pPr eaLnBrk="1" hangingPunct="1"/>
            <a:r>
              <a:rPr lang="en-HK" altLang="zh-CN" b="1" kern="1200" dirty="0">
                <a:solidFill>
                  <a:schemeClr val="tx1"/>
                </a:solidFill>
              </a:rPr>
              <a:t>The Effect of Default Options on Consumer Decisions in the Product Configuration Process</a:t>
            </a:r>
            <a:endParaRPr lang="en-US" altLang="zh-CN" b="1" kern="1200" dirty="0">
              <a:solidFill>
                <a:schemeClr val="tx1"/>
              </a:solidFill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C6EBB87-9D17-460A-8F1D-82B9EE93153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0" y="3810000"/>
            <a:ext cx="7620000" cy="17526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dirty="0"/>
              <a:t>Yue Wang, Daniel Y. Mo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dirty="0"/>
              <a:t>Hang Seng Management College, Hong Kong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dirty="0"/>
              <a:t>September 28</a:t>
            </a:r>
            <a:r>
              <a:rPr lang="en-US" altLang="zh-CN" sz="2400" baseline="30000" dirty="0"/>
              <a:t>th</a:t>
            </a:r>
            <a:r>
              <a:rPr lang="en-US" altLang="zh-CN" sz="2400" dirty="0"/>
              <a:t>, 2018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5E21BD-5F2F-469C-B866-745FF9F90FE8}"/>
              </a:ext>
            </a:extLst>
          </p:cNvPr>
          <p:cNvSpPr txBox="1"/>
          <p:nvPr/>
        </p:nvSpPr>
        <p:spPr>
          <a:xfrm>
            <a:off x="152400" y="6342062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 Rounded MT Bold" panose="020F0704030504030204" pitchFamily="34" charset="0"/>
              </a:rPr>
              <a:t>The 20</a:t>
            </a:r>
            <a:r>
              <a:rPr lang="en-US" altLang="zh-CN" baseline="30000" dirty="0">
                <a:latin typeface="Arial Rounded MT Bold" panose="020F0704030504030204" pitchFamily="34" charset="0"/>
              </a:rPr>
              <a:t>th</a:t>
            </a:r>
            <a:r>
              <a:rPr lang="en-US" altLang="zh-CN" dirty="0">
                <a:latin typeface="Arial Rounded MT Bold" panose="020F0704030504030204" pitchFamily="34" charset="0"/>
              </a:rPr>
              <a:t> Configuration Workshop, Graz, Austria</a:t>
            </a:r>
            <a:endParaRPr lang="zh-CN" altLang="en-US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âhang seng management college logoâçå¾çæç´¢ç»æ">
            <a:extLst>
              <a:ext uri="{FF2B5EF4-FFF2-40B4-BE49-F238E27FC236}">
                <a16:creationId xmlns:a16="http://schemas.microsoft.com/office/drawing/2014/main" id="{946DE5F8-F638-4679-B5FD-174424ACC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06"/>
            <a:ext cx="4114800" cy="102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44E3-36F2-4909-9F87-5B8826EE9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9467"/>
            <a:ext cx="8229600" cy="1143000"/>
          </a:xfrm>
        </p:spPr>
        <p:txBody>
          <a:bodyPr/>
          <a:lstStyle/>
          <a:p>
            <a:r>
              <a:rPr lang="en-US" altLang="zh-CN" dirty="0"/>
              <a:t>My research</a:t>
            </a:r>
            <a:endParaRPr lang="zh-CN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50BB9-D118-4C4C-BE26-B7958C9EC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6427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/>
              <a:t>Interest:</a:t>
            </a:r>
          </a:p>
          <a:p>
            <a:pPr lvl="1"/>
            <a:r>
              <a:rPr lang="en-US" altLang="zh-CN" dirty="0"/>
              <a:t>Consumer decision making</a:t>
            </a:r>
          </a:p>
          <a:p>
            <a:pPr lvl="1"/>
            <a:r>
              <a:rPr lang="en-US" altLang="zh-CN" dirty="0"/>
              <a:t>Consumer behavior in product design</a:t>
            </a:r>
          </a:p>
          <a:p>
            <a:pPr lvl="1"/>
            <a:r>
              <a:rPr lang="en-US" altLang="zh-CN" dirty="0"/>
              <a:t>UX in product customization, e.g. B2C configurator</a:t>
            </a:r>
          </a:p>
          <a:p>
            <a:r>
              <a:rPr lang="en-US" altLang="zh-CN" dirty="0"/>
              <a:t>Methodologies:</a:t>
            </a:r>
          </a:p>
          <a:p>
            <a:pPr lvl="1"/>
            <a:r>
              <a:rPr lang="en-US" altLang="zh-CN" dirty="0"/>
              <a:t>Machine learning</a:t>
            </a:r>
          </a:p>
          <a:p>
            <a:pPr lvl="1"/>
            <a:r>
              <a:rPr lang="en-US" altLang="zh-CN" dirty="0"/>
              <a:t>Empirical experiment</a:t>
            </a:r>
          </a:p>
          <a:p>
            <a:pPr marL="0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3B2E2-5822-413E-AFB9-254DBF010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1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71D3D-928F-488A-892C-ADE3F71AF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on configurator research</a:t>
            </a:r>
            <a:endParaRPr lang="zh-CN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D8066-A3F7-49E0-A372-0D6256890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Adaptive attribute selection in configuration (IEEE-IEEM 2007, AIEDAM 2011, IJPR 2014)</a:t>
            </a:r>
          </a:p>
          <a:p>
            <a:r>
              <a:rPr lang="en-US" altLang="zh-CN" dirty="0"/>
              <a:t>Configuration-then-recommendation (JIM 2014)</a:t>
            </a:r>
          </a:p>
          <a:p>
            <a:r>
              <a:rPr lang="en-US" altLang="zh-CN" dirty="0"/>
              <a:t>Configuring products using natural language input (in progress)</a:t>
            </a:r>
          </a:p>
          <a:p>
            <a:r>
              <a:rPr lang="en-US" altLang="zh-CN" dirty="0"/>
              <a:t>Consumer behavior during configuration process</a:t>
            </a:r>
          </a:p>
          <a:p>
            <a:pPr lvl="1"/>
            <a:r>
              <a:rPr lang="en-US" altLang="zh-CN" dirty="0"/>
              <a:t>Multiple choices (IEEE-IEEM 2017)</a:t>
            </a:r>
          </a:p>
          <a:p>
            <a:pPr lvl="1"/>
            <a:r>
              <a:rPr lang="en-US" altLang="zh-CN" dirty="0"/>
              <a:t>Observational learning effect (IEEE-IEEM 2018)</a:t>
            </a:r>
            <a:endParaRPr lang="zh-CN" altLang="en-US" dirty="0"/>
          </a:p>
          <a:p>
            <a:pPr lvl="1"/>
            <a:r>
              <a:rPr lang="en-US" altLang="zh-CN" dirty="0"/>
              <a:t>Default options (CWS 2018)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B421B-A2BB-4367-B48E-3C5506CB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70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Default options in online configurator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" r="1923" b="10489"/>
          <a:stretch/>
        </p:blipFill>
        <p:spPr bwMode="auto">
          <a:xfrm>
            <a:off x="166643" y="1371600"/>
            <a:ext cx="8762516" cy="404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6400800"/>
            <a:ext cx="7772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http://www.miniusa.com/content/miniusa/en/tools/learning/build/build.html#/config/cooper/build/0/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61C546-499A-4D2E-B095-B9CE7149930A}"/>
              </a:ext>
            </a:extLst>
          </p:cNvPr>
          <p:cNvSpPr txBox="1"/>
          <p:nvPr/>
        </p:nvSpPr>
        <p:spPr>
          <a:xfrm>
            <a:off x="2138969" y="5943600"/>
            <a:ext cx="3804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Screenshot of </a:t>
            </a:r>
            <a:r>
              <a:rPr lang="en-US" altLang="zh-CN" dirty="0" err="1"/>
              <a:t>minicooper</a:t>
            </a:r>
            <a:r>
              <a:rPr lang="en-US" altLang="zh-CN" dirty="0"/>
              <a:t> in May 2017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0231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FCD8-B080-4EDC-BD29-E6C5A3F2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Default options in online configurator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B1BA2-68BE-442B-BF89-995474060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EF571-4041-48DF-A611-0BBA7993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B71C8F-2266-4F98-ABD8-B68026C30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19" b="8519"/>
          <a:stretch/>
        </p:blipFill>
        <p:spPr>
          <a:xfrm>
            <a:off x="0" y="1828800"/>
            <a:ext cx="9144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58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5746-548D-4ADC-BA80-1EA9C952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Relevant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DAF22-BDA9-42F6-A57E-CB5F7D5B8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HK" dirty="0"/>
              <a:t>Marketing, psychology and economics</a:t>
            </a:r>
          </a:p>
          <a:p>
            <a:pPr lvl="1"/>
            <a:r>
              <a:rPr lang="en-HK" dirty="0"/>
              <a:t>Attention based default (</a:t>
            </a:r>
            <a:r>
              <a:rPr lang="en-GB" dirty="0"/>
              <a:t>Johnson et al., 2002</a:t>
            </a:r>
            <a:r>
              <a:rPr lang="en-HK" dirty="0"/>
              <a:t>)</a:t>
            </a:r>
          </a:p>
          <a:p>
            <a:pPr lvl="1"/>
            <a:r>
              <a:rPr lang="en-HK" dirty="0"/>
              <a:t>Information based fault (</a:t>
            </a:r>
            <a:r>
              <a:rPr lang="en-GB" dirty="0"/>
              <a:t>Brown and Krishna, 2004</a:t>
            </a:r>
            <a:r>
              <a:rPr lang="en-HK" dirty="0"/>
              <a:t>)</a:t>
            </a:r>
          </a:p>
          <a:p>
            <a:pPr lvl="1"/>
            <a:r>
              <a:rPr lang="en-HK" dirty="0"/>
              <a:t>Novice customers tend to accept default options (Wang et al., 2013)</a:t>
            </a:r>
          </a:p>
          <a:p>
            <a:pPr lvl="1"/>
            <a:r>
              <a:rPr lang="en-HK" dirty="0"/>
              <a:t>……</a:t>
            </a:r>
          </a:p>
          <a:p>
            <a:r>
              <a:rPr lang="en-HK" dirty="0"/>
              <a:t>Configuration</a:t>
            </a:r>
          </a:p>
          <a:p>
            <a:pPr lvl="1"/>
            <a:r>
              <a:rPr lang="en-HK" dirty="0"/>
              <a:t>Status quo effect in configuration process (</a:t>
            </a:r>
            <a:r>
              <a:rPr lang="en-GB" dirty="0"/>
              <a:t>Mandl and </a:t>
            </a:r>
            <a:r>
              <a:rPr lang="en-GB" dirty="0" err="1"/>
              <a:t>Felfernig</a:t>
            </a:r>
            <a:r>
              <a:rPr lang="en-GB" dirty="0"/>
              <a:t>, 2010</a:t>
            </a:r>
            <a:r>
              <a:rPr lang="en-HK" dirty="0"/>
              <a:t>)</a:t>
            </a:r>
          </a:p>
          <a:p>
            <a:pPr lvl="1"/>
            <a:r>
              <a:rPr lang="en-US" altLang="zh-CN" dirty="0"/>
              <a:t>Defaults in configurators can increase sales (Herrmann et al., 2011)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533BC-994B-4DA2-81C1-20C8C8DA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04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02E2C-E82C-4E64-A2A8-C08A7A905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16E47-8DEA-4E77-ACCF-7093B25E3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Which factors are significant in the selection of default choices, particularly in the context of product configuration?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B2F26-E3EC-4D52-AA88-8E00750F8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9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C1C38-E1AF-48C8-A813-9EE34A31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Potential influencing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D85C0-6F47-46DC-AED9-C29FFED07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Product type</a:t>
            </a:r>
          </a:p>
          <a:p>
            <a:r>
              <a:rPr lang="en-HK" dirty="0"/>
              <a:t>Expertise</a:t>
            </a:r>
          </a:p>
          <a:p>
            <a:r>
              <a:rPr lang="en-HK" dirty="0"/>
              <a:t>Number of choices</a:t>
            </a:r>
          </a:p>
          <a:p>
            <a:r>
              <a:rPr lang="en-HK" dirty="0"/>
              <a:t>Order of attributes</a:t>
            </a:r>
          </a:p>
          <a:p>
            <a:r>
              <a:rPr lang="en-HK" dirty="0"/>
              <a:t>Concern about attribute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61685-FD38-45DB-8381-C709F63D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19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A369-D017-4952-BABF-5E18B980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Experiment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C61DD-2356-4B4C-9319-14924933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B6DF-6DDC-4D62-8078-19D5078254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466064"/>
              </p:ext>
            </p:extLst>
          </p:nvPr>
        </p:nvGraphicFramePr>
        <p:xfrm>
          <a:off x="1181100" y="1448740"/>
          <a:ext cx="6781800" cy="25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0600">
                  <a:extLst>
                    <a:ext uri="{9D8B030D-6E8A-4147-A177-3AD203B41FA5}">
                      <a16:colId xmlns:a16="http://schemas.microsoft.com/office/drawing/2014/main" val="1458060923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116234098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4289886720"/>
                    </a:ext>
                  </a:extLst>
                </a:gridCol>
              </a:tblGrid>
              <a:tr h="802640">
                <a:tc>
                  <a:txBody>
                    <a:bodyPr/>
                    <a:lstStyle/>
                    <a:p>
                      <a:pPr algn="ctr"/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Control (</a:t>
                      </a:r>
                      <a:r>
                        <a:rPr lang="en-HK" altLang="zh-CN" dirty="0"/>
                        <a:t>configurator </a:t>
                      </a:r>
                      <a:r>
                        <a:rPr lang="en-HK" dirty="0"/>
                        <a:t>w/o defaults)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Treatment (</a:t>
                      </a:r>
                      <a:r>
                        <a:rPr lang="en-HK" altLang="zh-CN" dirty="0"/>
                        <a:t>configurator </a:t>
                      </a:r>
                      <a:r>
                        <a:rPr lang="en-HK" dirty="0"/>
                        <a:t>w/ defaults)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19933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Laptop (utilitarian product)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62563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Watch (hedonic product)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125502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94C6DC22-8035-49C3-8377-261C25662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6564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HK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30FCAF4A-0A30-43CD-9BCE-A41830D80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05064"/>
            <a:ext cx="3718250" cy="260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186741A3-032F-4587-A6A5-703227D0A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-17076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HK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E5E9E3E-B791-4915-9A46-2EE63AEE5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8"/>
          <a:stretch>
            <a:fillRect/>
          </a:stretch>
        </p:blipFill>
        <p:spPr bwMode="auto">
          <a:xfrm>
            <a:off x="4295886" y="3962400"/>
            <a:ext cx="3752628" cy="280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581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C387F-9195-4CAA-9A0F-2E12C25C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Experiment procedure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EC3D1C-23BE-4F78-A399-E8555F116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E42E4D7-ABB7-4C6D-9B9E-871A049EC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32" y="2095499"/>
            <a:ext cx="13443299" cy="1087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HK"/>
          </a:p>
        </p:txBody>
      </p:sp>
      <p:pic>
        <p:nvPicPr>
          <p:cNvPr id="19457" name="Picture 1">
            <a:extLst>
              <a:ext uri="{FF2B5EF4-FFF2-40B4-BE49-F238E27FC236}">
                <a16:creationId xmlns:a16="http://schemas.microsoft.com/office/drawing/2014/main" id="{ACF61DC5-19B2-4A95-959E-D191763A6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33" y="2362200"/>
            <a:ext cx="702653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743710-5A85-4DEC-805F-5F2ADBA57716}"/>
              </a:ext>
            </a:extLst>
          </p:cNvPr>
          <p:cNvSpPr txBox="1"/>
          <p:nvPr/>
        </p:nvSpPr>
        <p:spPr>
          <a:xfrm>
            <a:off x="872266" y="5987018"/>
            <a:ext cx="7399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/>
              <a:t>Pre-survey: to elicit subjects’ expertise degree and concern about attributes</a:t>
            </a:r>
          </a:p>
        </p:txBody>
      </p:sp>
    </p:spTree>
    <p:extLst>
      <p:ext uri="{BB962C8B-B14F-4D97-AF65-F5344CB8AC3E}">
        <p14:creationId xmlns:p14="http://schemas.microsoft.com/office/powerpoint/2010/main" val="257031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222C0-05EF-44DD-942E-85D5A8BE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Experiments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4FB81-98BC-4C82-A0F2-C26185217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140 subjects </a:t>
            </a:r>
          </a:p>
          <a:p>
            <a:r>
              <a:rPr lang="en-US" dirty="0"/>
              <a:t>Each subject is randomly assigned to two configuration tasks.</a:t>
            </a:r>
          </a:p>
          <a:p>
            <a:r>
              <a:rPr lang="en-US" dirty="0"/>
              <a:t>The default option is randomly selected in each round.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F342B-8C9D-4B5C-97A1-F77B7CF56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67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DE22-69F0-4148-BD30-10591DFF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Will default options affect people’s decision?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986B6-5482-4EE2-8648-AFAC6110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8389F0-D614-4CBF-B7A4-C33DFF1BAD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207"/>
          <a:stretch/>
        </p:blipFill>
        <p:spPr>
          <a:xfrm>
            <a:off x="1371599" y="2218696"/>
            <a:ext cx="6710024" cy="45027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5294C5-9B48-4B16-B0ED-11DA43C2C023}"/>
              </a:ext>
            </a:extLst>
          </p:cNvPr>
          <p:cNvSpPr/>
          <p:nvPr/>
        </p:nvSpPr>
        <p:spPr>
          <a:xfrm>
            <a:off x="2086495" y="1634887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</a:rPr>
              <a:t>Consumers’ choice distribution for watch attributes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416169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DE22-69F0-4148-BD30-10591DFF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Will default options affect people’s decision?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986B6-5482-4EE2-8648-AFAC6110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5294C5-9B48-4B16-B0ED-11DA43C2C023}"/>
              </a:ext>
            </a:extLst>
          </p:cNvPr>
          <p:cNvSpPr/>
          <p:nvPr/>
        </p:nvSpPr>
        <p:spPr>
          <a:xfrm>
            <a:off x="1790700" y="1438374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</a:rPr>
              <a:t>Consumers’ choice distribution for laptop attributes</a:t>
            </a:r>
            <a:endParaRPr lang="en-H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F116A6-4547-4E0B-8360-266769392E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20" t="7850" r="52460" b="-7850"/>
          <a:stretch/>
        </p:blipFill>
        <p:spPr>
          <a:xfrm>
            <a:off x="1676400" y="1828800"/>
            <a:ext cx="5562600" cy="578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09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DE22-69F0-4148-BD30-10591DFF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Which factors affect customers’ decision?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986B6-5482-4EE2-8648-AFAC6110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C0896C-55F1-4EA2-8FE8-58106A8E7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895"/>
          <a:stretch/>
        </p:blipFill>
        <p:spPr>
          <a:xfrm>
            <a:off x="1828800" y="1981200"/>
            <a:ext cx="4865914" cy="47402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CD9E50-F47B-4AD4-B8AB-815DB3F28ABE}"/>
              </a:ext>
            </a:extLst>
          </p:cNvPr>
          <p:cNvSpPr/>
          <p:nvPr/>
        </p:nvSpPr>
        <p:spPr>
          <a:xfrm>
            <a:off x="1524000" y="1514753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</a:rPr>
              <a:t>Relationship between response and different variables - laptop</a:t>
            </a:r>
            <a:endParaRPr lang="en-H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5987E-B3E4-4D13-8729-D3E6F6832A21}"/>
              </a:ext>
            </a:extLst>
          </p:cNvPr>
          <p:cNvSpPr txBox="1"/>
          <p:nvPr/>
        </p:nvSpPr>
        <p:spPr>
          <a:xfrm>
            <a:off x="7010400" y="2762071"/>
            <a:ext cx="1899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*: p value&lt; 0.1</a:t>
            </a:r>
          </a:p>
          <a:p>
            <a:r>
              <a:rPr lang="en-US" altLang="zh-CN" dirty="0"/>
              <a:t>**: p value&lt; 0.05</a:t>
            </a:r>
          </a:p>
          <a:p>
            <a:r>
              <a:rPr lang="en-US" altLang="zh-CN" dirty="0"/>
              <a:t>***: p value&lt; 0.01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4481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DE22-69F0-4148-BD30-10591DFF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Which factors affect customers’ decision?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986B6-5482-4EE2-8648-AFAC6110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EA437-3383-4D0F-BD0B-CF8035CA5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623"/>
          <a:stretch/>
        </p:blipFill>
        <p:spPr>
          <a:xfrm>
            <a:off x="1524000" y="1981200"/>
            <a:ext cx="5186923" cy="3523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68A896-5695-4AAD-A374-4836B44CC559}"/>
              </a:ext>
            </a:extLst>
          </p:cNvPr>
          <p:cNvSpPr txBox="1"/>
          <p:nvPr/>
        </p:nvSpPr>
        <p:spPr>
          <a:xfrm>
            <a:off x="7010400" y="2838271"/>
            <a:ext cx="1899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*: p value&lt; 0.1</a:t>
            </a:r>
          </a:p>
          <a:p>
            <a:r>
              <a:rPr lang="en-US" altLang="zh-CN" dirty="0"/>
              <a:t>**: p value&lt; 0.05</a:t>
            </a:r>
          </a:p>
          <a:p>
            <a:r>
              <a:rPr lang="en-US" altLang="zh-CN" dirty="0"/>
              <a:t>***: p value&lt; 0.01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0654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05451-6528-4CE4-81A6-83E47808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8A567-78BE-4179-A547-D0DBCA318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Default options affect consumers’ decision in configuration process</a:t>
            </a:r>
          </a:p>
          <a:p>
            <a:r>
              <a:rPr lang="en-US" dirty="0"/>
              <a:t>The significant factors</a:t>
            </a:r>
          </a:p>
          <a:p>
            <a:pPr lvl="1"/>
            <a:r>
              <a:rPr lang="en-US" dirty="0"/>
              <a:t>utilitarian products: customers’ degree of expertise, the rating of the attribute importance, and the number of attribute choices are significant factors</a:t>
            </a:r>
          </a:p>
          <a:p>
            <a:pPr lvl="1"/>
            <a:r>
              <a:rPr lang="en-US" dirty="0"/>
              <a:t>Hedonic products: the importance of the attributes and the configuring sequence are significant factors.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106F3-7AB9-4FD3-B96A-DB420DF0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73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A34CD-D931-4904-861A-37228023A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B2342-E129-45E1-8036-F480730B1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From lab experiment to field experiment</a:t>
            </a:r>
          </a:p>
          <a:p>
            <a:r>
              <a:rPr lang="en-HK" dirty="0"/>
              <a:t>Order of attributes is fixed in this experiment. Flexible-order configurator will be tried.</a:t>
            </a:r>
          </a:p>
          <a:p>
            <a:r>
              <a:rPr lang="en-HK" dirty="0"/>
              <a:t>Customers’ satisfaction to default choices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05A02-46A6-4842-AD59-C3A92DF0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41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 algn="ctr">
              <a:buNone/>
            </a:pPr>
            <a:r>
              <a:rPr lang="en-US" altLang="zh-CN" sz="4000" dirty="0"/>
              <a:t>Questions?</a:t>
            </a:r>
          </a:p>
          <a:p>
            <a:pPr marL="0" indent="0" algn="ctr">
              <a:buNone/>
            </a:pPr>
            <a:r>
              <a:rPr lang="en-US" altLang="zh-CN" dirty="0">
                <a:hlinkClick r:id="rId2"/>
              </a:rPr>
              <a:t>yuewang@hsmc.edu.hk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dirty="0"/>
              <a:t>Research Gate: Yue_Wang116</a:t>
            </a:r>
          </a:p>
          <a:p>
            <a:pPr marL="0" indent="0" algn="ctr">
              <a:buNone/>
            </a:pPr>
            <a:r>
              <a:rPr lang="en-US" altLang="zh-CN" dirty="0" err="1"/>
              <a:t>Github</a:t>
            </a:r>
            <a:r>
              <a:rPr lang="en-US" altLang="zh-CN" dirty="0"/>
              <a:t>: yw57721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10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IUC">
  <a:themeElements>
    <a:clrScheme name="I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R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Office PowerPoint</Application>
  <PresentationFormat>Bildschirmpräsentation (4:3)</PresentationFormat>
  <Paragraphs>114</Paragraphs>
  <Slides>18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宋体</vt:lpstr>
      <vt:lpstr>Arial</vt:lpstr>
      <vt:lpstr>Arial Rounded MT Bold</vt:lpstr>
      <vt:lpstr>Calibri</vt:lpstr>
      <vt:lpstr>DengXian</vt:lpstr>
      <vt:lpstr>Times New Roman</vt:lpstr>
      <vt:lpstr>Office Theme</vt:lpstr>
      <vt:lpstr>UIUC</vt:lpstr>
      <vt:lpstr>The Effect of Default Options on Consumer Decisions in the Product Configuration Process</vt:lpstr>
      <vt:lpstr>My research</vt:lpstr>
      <vt:lpstr>Results on configurator research</vt:lpstr>
      <vt:lpstr>Default options in online configurator</vt:lpstr>
      <vt:lpstr>Default options in online configurator</vt:lpstr>
      <vt:lpstr>Relevant research</vt:lpstr>
      <vt:lpstr>Research question</vt:lpstr>
      <vt:lpstr>Potential influencing factors</vt:lpstr>
      <vt:lpstr>Experiment design</vt:lpstr>
      <vt:lpstr>Experiment procedure</vt:lpstr>
      <vt:lpstr>Experiments </vt:lpstr>
      <vt:lpstr>Will default options affect people’s decision?</vt:lpstr>
      <vt:lpstr>Will default options affect people’s decision?</vt:lpstr>
      <vt:lpstr>Which factors affect customers’ decision?</vt:lpstr>
      <vt:lpstr>Which factors affect customers’ decision?</vt:lpstr>
      <vt:lpstr>Conclusion </vt:lpstr>
      <vt:lpstr>Future work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Reference Options Affect Customer Decisions in Product Configuration</dc:title>
  <dc:creator>Yue Wang</dc:creator>
  <cp:lastModifiedBy>Alexander Felfernig</cp:lastModifiedBy>
  <cp:revision>116</cp:revision>
  <dcterms:created xsi:type="dcterms:W3CDTF">2006-08-16T00:00:00Z</dcterms:created>
  <dcterms:modified xsi:type="dcterms:W3CDTF">2018-10-04T06:54:40Z</dcterms:modified>
</cp:coreProperties>
</file>