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437" r:id="rId2"/>
    <p:sldId id="443" r:id="rId3"/>
    <p:sldId id="338" r:id="rId4"/>
    <p:sldId id="442" r:id="rId5"/>
    <p:sldId id="309" r:id="rId6"/>
    <p:sldId id="297" r:id="rId7"/>
    <p:sldId id="384" r:id="rId8"/>
    <p:sldId id="306" r:id="rId9"/>
    <p:sldId id="413" r:id="rId10"/>
    <p:sldId id="387" r:id="rId1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5" autoAdjust="0"/>
    <p:restoredTop sz="94614" autoAdjust="0"/>
  </p:normalViewPr>
  <p:slideViewPr>
    <p:cSldViewPr>
      <p:cViewPr varScale="1">
        <p:scale>
          <a:sx n="75" d="100"/>
          <a:sy n="75" d="100"/>
        </p:scale>
        <p:origin x="-1080" y="-1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71540-D353-4E37-B130-9D60ACD723EA}" type="datetimeFigureOut">
              <a:rPr lang="fr-FR" smtClean="0"/>
              <a:t>21/09/2018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122E0-A31B-4555-BA3C-E2252CFB2F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74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2122E0-A31B-4555-BA3C-E2252CFB2FD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118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6044-D1BC-418A-B613-528AB8B771EC}" type="datetime1">
              <a:rPr lang="fr-FR" smtClean="0"/>
              <a:t>21/09/2018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4700C-9599-417F-BAFE-3A413A463CA8}" type="datetime1">
              <a:rPr lang="fr-FR" smtClean="0"/>
              <a:t>21/09/2018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D8D1-DA31-4E52-937E-3A9B3195CC8E}" type="datetime1">
              <a:rPr lang="fr-FR" smtClean="0"/>
              <a:t>21/09/2018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0C2F-A0C7-4455-8D1B-7BB8B5B84C82}" type="datetime1">
              <a:rPr lang="fr-FR" smtClean="0"/>
              <a:t>21/09/2018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0B532-E917-439D-B5FA-68CA550FCDFC}" type="datetime1">
              <a:rPr lang="fr-FR" smtClean="0"/>
              <a:t>21/09/2018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F58C-340C-4E89-ACEF-F4FA9F70AFCA}" type="datetime1">
              <a:rPr lang="fr-FR" smtClean="0"/>
              <a:t>21/09/2018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35E31-BC2B-4CBC-9F4F-5755EE926A97}" type="datetime1">
              <a:rPr lang="fr-FR" smtClean="0"/>
              <a:t>21/09/2018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3DE68-29F6-40EF-9899-18BDA5CE53EC}" type="datetime1">
              <a:rPr lang="fr-FR" smtClean="0"/>
              <a:t>21/09/2018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CE1E4-A0AE-4294-8B2C-5EE00DFFF212}" type="datetime1">
              <a:rPr lang="fr-FR" smtClean="0"/>
              <a:t>21/09/2018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8C3B-F446-4555-8A48-D5BFB5B10346}" type="datetime1">
              <a:rPr lang="fr-FR" smtClean="0"/>
              <a:t>21/09/2018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CA3D-5735-43A2-9FFF-333A9B9FE62D}" type="datetime1">
              <a:rPr lang="fr-FR" smtClean="0"/>
              <a:t>21/09/2018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EBDE4-E798-49D7-96F7-FDEC01180447}" type="datetime1">
              <a:rPr lang="fr-FR" smtClean="0"/>
              <a:t>21/09/2018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 smtClean="0"/>
              <a:t>A. Sylla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US" smtClean="0"/>
              <a:t>1</a:t>
            </a:fld>
            <a:endParaRPr lang="en-US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107504" y="2132856"/>
            <a:ext cx="8856984" cy="1800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dirty="0" smtClean="0">
                <a:solidFill>
                  <a:srgbClr val="EF7D00"/>
                </a:solidFill>
                <a:latin typeface="Trebuchet MS"/>
              </a:rPr>
              <a:t>How to deal with Engineering-to-Order Product/System Configuration?</a:t>
            </a:r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 </a:t>
            </a:r>
          </a:p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/>
            </a:r>
            <a:b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</a:br>
            <a:r>
              <a:rPr lang="en-US" sz="1400" dirty="0" err="1" smtClean="0">
                <a:solidFill>
                  <a:srgbClr val="0070C0"/>
                </a:solidFill>
                <a:latin typeface="Trebuchet MS"/>
              </a:rPr>
              <a:t>Abdourahim</a:t>
            </a:r>
            <a:r>
              <a:rPr lang="en-US" sz="1400" dirty="0" smtClean="0">
                <a:solidFill>
                  <a:srgbClr val="0070C0"/>
                </a:solidFill>
                <a:latin typeface="Trebuchet MS"/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  <a:latin typeface="Trebuchet MS"/>
              </a:rPr>
              <a:t>Sylla</a:t>
            </a:r>
            <a:r>
              <a:rPr lang="en-US" sz="1400" dirty="0" smtClean="0">
                <a:solidFill>
                  <a:srgbClr val="0070C0"/>
                </a:solidFill>
                <a:latin typeface="Trebuchet MS"/>
              </a:rPr>
              <a:t>, </a:t>
            </a:r>
            <a:r>
              <a:rPr lang="en-US" sz="1400" dirty="0">
                <a:solidFill>
                  <a:srgbClr val="0070C0"/>
                </a:solidFill>
                <a:latin typeface="Trebuchet MS"/>
              </a:rPr>
              <a:t>Delphine </a:t>
            </a:r>
            <a:r>
              <a:rPr lang="en-US" sz="1400" dirty="0" err="1" smtClean="0">
                <a:solidFill>
                  <a:srgbClr val="0070C0"/>
                </a:solidFill>
                <a:latin typeface="Trebuchet MS"/>
              </a:rPr>
              <a:t>Guillon</a:t>
            </a:r>
            <a:r>
              <a:rPr lang="en-US" sz="1400" dirty="0" smtClean="0">
                <a:solidFill>
                  <a:srgbClr val="0070C0"/>
                </a:solidFill>
                <a:latin typeface="Trebuchet MS"/>
              </a:rPr>
              <a:t>, Rania </a:t>
            </a:r>
            <a:r>
              <a:rPr lang="en-US" sz="1400" dirty="0" err="1" smtClean="0">
                <a:solidFill>
                  <a:srgbClr val="0070C0"/>
                </a:solidFill>
                <a:latin typeface="Trebuchet MS"/>
              </a:rPr>
              <a:t>Ayachi</a:t>
            </a:r>
            <a:r>
              <a:rPr lang="en-US" sz="1400" dirty="0" smtClean="0">
                <a:solidFill>
                  <a:srgbClr val="0070C0"/>
                </a:solidFill>
                <a:latin typeface="Trebuchet MS"/>
              </a:rPr>
              <a:t>, Elise </a:t>
            </a:r>
            <a:r>
              <a:rPr lang="en-US" sz="1400" dirty="0" err="1" smtClean="0">
                <a:solidFill>
                  <a:srgbClr val="0070C0"/>
                </a:solidFill>
                <a:latin typeface="Trebuchet MS"/>
              </a:rPr>
              <a:t>Vareilles</a:t>
            </a:r>
            <a:r>
              <a:rPr lang="en-US" sz="1400" dirty="0" smtClean="0">
                <a:solidFill>
                  <a:srgbClr val="0070C0"/>
                </a:solidFill>
                <a:latin typeface="Trebuchet MS"/>
              </a:rPr>
              <a:t>, </a:t>
            </a:r>
          </a:p>
          <a:p>
            <a:r>
              <a:rPr lang="en-US" sz="1400" b="1" u="sng" dirty="0" smtClean="0">
                <a:solidFill>
                  <a:srgbClr val="0070C0"/>
                </a:solidFill>
                <a:latin typeface="Trebuchet MS"/>
              </a:rPr>
              <a:t>Michel </a:t>
            </a:r>
            <a:r>
              <a:rPr lang="en-US" sz="1400" b="1" u="sng" dirty="0" err="1" smtClean="0">
                <a:solidFill>
                  <a:srgbClr val="0070C0"/>
                </a:solidFill>
                <a:latin typeface="Trebuchet MS"/>
              </a:rPr>
              <a:t>Aldanondo</a:t>
            </a:r>
            <a:r>
              <a:rPr lang="en-US" sz="1400" dirty="0" smtClean="0">
                <a:solidFill>
                  <a:srgbClr val="0070C0"/>
                </a:solidFill>
                <a:latin typeface="Trebuchet MS"/>
              </a:rPr>
              <a:t>, Thierry </a:t>
            </a:r>
            <a:r>
              <a:rPr lang="en-US" sz="1400" dirty="0" err="1" smtClean="0">
                <a:solidFill>
                  <a:srgbClr val="0070C0"/>
                </a:solidFill>
                <a:latin typeface="Trebuchet MS"/>
              </a:rPr>
              <a:t>Coudert</a:t>
            </a:r>
            <a:r>
              <a:rPr lang="en-US" sz="1400" dirty="0" smtClean="0">
                <a:solidFill>
                  <a:srgbClr val="0070C0"/>
                </a:solidFill>
                <a:latin typeface="Trebuchet MS"/>
              </a:rPr>
              <a:t> and </a:t>
            </a:r>
            <a:r>
              <a:rPr lang="en-US" sz="1400" dirty="0">
                <a:solidFill>
                  <a:srgbClr val="0070C0"/>
                </a:solidFill>
                <a:latin typeface="Trebuchet MS"/>
              </a:rPr>
              <a:t>Laurent </a:t>
            </a:r>
            <a:r>
              <a:rPr lang="en-US" sz="1400" dirty="0" err="1" smtClean="0">
                <a:solidFill>
                  <a:srgbClr val="0070C0"/>
                </a:solidFill>
                <a:latin typeface="Trebuchet MS"/>
              </a:rPr>
              <a:t>Geneste</a:t>
            </a:r>
            <a:r>
              <a:rPr lang="en-US" sz="1400" dirty="0" smtClean="0">
                <a:solidFill>
                  <a:srgbClr val="0070C0"/>
                </a:solidFill>
                <a:latin typeface="Trebuchet MS"/>
              </a:rPr>
              <a:t>.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707904" y="616530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September 28, 2018</a:t>
            </a:r>
            <a:endParaRPr lang="en-US" sz="16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132" y="61701"/>
            <a:ext cx="1242797" cy="5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26895" y="-27384"/>
            <a:ext cx="2470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/>
              <a:t>CONFWS’18</a:t>
            </a:r>
          </a:p>
        </p:txBody>
      </p:sp>
    </p:spTree>
    <p:extLst>
      <p:ext uri="{BB962C8B-B14F-4D97-AF65-F5344CB8AC3E}">
        <p14:creationId xmlns:p14="http://schemas.microsoft.com/office/powerpoint/2010/main" val="206351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US" smtClean="0"/>
              <a:t>2</a:t>
            </a:fld>
            <a:endParaRPr lang="en-US" dirty="0"/>
          </a:p>
        </p:txBody>
      </p:sp>
      <p:sp>
        <p:nvSpPr>
          <p:cNvPr id="38" name="ZoneTexte 37"/>
          <p:cNvSpPr txBox="1"/>
          <p:nvPr/>
        </p:nvSpPr>
        <p:spPr>
          <a:xfrm>
            <a:off x="539552" y="692696"/>
            <a:ext cx="8604447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Before </a:t>
            </a:r>
            <a:r>
              <a:rPr lang="en-US" b="1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starting…….ATO, MTO, CTO….</a:t>
            </a:r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ETO</a:t>
            </a:r>
          </a:p>
          <a:p>
            <a:endParaRPr lang="en-US" b="1" cap="small" dirty="0" smtClean="0">
              <a:solidFill>
                <a:schemeClr val="tx2">
                  <a:lumMod val="40000"/>
                  <a:lumOff val="60000"/>
                </a:schemeClr>
              </a:solidFill>
              <a:latin typeface="Trebuchet MS"/>
            </a:endParaRPr>
          </a:p>
          <a:p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What </a:t>
            </a:r>
            <a:r>
              <a:rPr lang="en-US" b="1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happens when you "give your credit </a:t>
            </a:r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card”  ?</a:t>
            </a:r>
            <a:endParaRPr lang="en-US" sz="1600" dirty="0" smtClean="0"/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ATO </a:t>
            </a:r>
            <a:r>
              <a:rPr lang="en-US" sz="1600" dirty="0"/>
              <a:t>: assemble to order	MTO : make to </a:t>
            </a:r>
            <a:r>
              <a:rPr lang="en-US" sz="1600" dirty="0" smtClean="0"/>
              <a:t>order		PTO : pick to order</a:t>
            </a:r>
            <a:endParaRPr lang="en-US" sz="1600" dirty="0"/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Cars</a:t>
            </a:r>
            <a:r>
              <a:rPr lang="en-US" sz="1600" dirty="0"/>
              <a:t>, computers, kitchens	Stairs, doors, windows</a:t>
            </a:r>
            <a:r>
              <a:rPr lang="en-US" sz="1600" dirty="0" smtClean="0"/>
              <a:t>,	Ikea ?</a:t>
            </a:r>
            <a:endParaRPr lang="en-US" sz="1600" dirty="0"/>
          </a:p>
          <a:p>
            <a:endParaRPr lang="en-US" sz="1600" dirty="0" smtClean="0"/>
          </a:p>
          <a:p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For </a:t>
            </a:r>
            <a:r>
              <a:rPr lang="en-US" b="1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these </a:t>
            </a:r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situations </a:t>
            </a:r>
            <a:r>
              <a:rPr lang="en-US" b="1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the diversity proposed to the customer has </a:t>
            </a:r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been:</a:t>
            </a:r>
            <a:endParaRPr lang="en-US" b="1" cap="small" dirty="0">
              <a:solidFill>
                <a:schemeClr val="tx2">
                  <a:lumMod val="40000"/>
                  <a:lumOff val="60000"/>
                </a:schemeClr>
              </a:solidFill>
              <a:latin typeface="Trebuchet MS"/>
              <a:ea typeface="+mj-ea"/>
              <a:cs typeface="+mj-cs"/>
            </a:endParaRPr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Identified</a:t>
            </a:r>
            <a:r>
              <a:rPr lang="en-US" sz="1600" dirty="0"/>
              <a:t>, Discussed, Validated, and Inputted in the </a:t>
            </a:r>
            <a:r>
              <a:rPr lang="en-US" sz="1600" dirty="0" smtClean="0"/>
              <a:t>configurator</a:t>
            </a:r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ATO </a:t>
            </a:r>
            <a:r>
              <a:rPr lang="en-US" sz="1600" dirty="0"/>
              <a:t>and MTO are frequently gathered in CTO: configure to Order </a:t>
            </a:r>
          </a:p>
          <a:p>
            <a:pPr marL="285750" indent="-285750">
              <a:buBlip>
                <a:blip r:embed="rId2"/>
              </a:buBlip>
            </a:pPr>
            <a:endParaRPr lang="en-US" sz="1600" dirty="0"/>
          </a:p>
          <a:p>
            <a:r>
              <a:rPr lang="en-US" b="1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Absolutely impossible to configure something out of previous diversity </a:t>
            </a:r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definition: </a:t>
            </a:r>
            <a:endParaRPr lang="en-US" sz="1600" dirty="0" smtClean="0"/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You </a:t>
            </a:r>
            <a:r>
              <a:rPr lang="en-US" sz="1600" dirty="0"/>
              <a:t>can </a:t>
            </a:r>
            <a:r>
              <a:rPr lang="en-US" sz="1600" dirty="0" smtClean="0"/>
              <a:t>only select </a:t>
            </a:r>
            <a:r>
              <a:rPr lang="en-US" sz="1600" dirty="0"/>
              <a:t>a crane of  6 or 8 meters but </a:t>
            </a:r>
            <a:r>
              <a:rPr lang="en-US" sz="1600" dirty="0" smtClean="0"/>
              <a:t>why not 7 or 9 ?</a:t>
            </a:r>
          </a:p>
          <a:p>
            <a:pPr marL="285750" indent="-285750">
              <a:buBlip>
                <a:blip r:embed="rId2"/>
              </a:buBlip>
            </a:pPr>
            <a:r>
              <a:rPr lang="en-US" sz="1600" dirty="0"/>
              <a:t>It can be possible, but it has never been engineered </a:t>
            </a:r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If </a:t>
            </a:r>
            <a:r>
              <a:rPr lang="en-US" sz="1600" dirty="0"/>
              <a:t>you say ok, you have to engineer the requirements and product </a:t>
            </a:r>
            <a:r>
              <a:rPr lang="en-US" sz="1600" dirty="0" smtClean="0"/>
              <a:t>solutions</a:t>
            </a:r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This </a:t>
            </a:r>
            <a:r>
              <a:rPr lang="en-US" sz="1600" dirty="0"/>
              <a:t>is ETO : Engineer To Order </a:t>
            </a:r>
          </a:p>
          <a:p>
            <a:pPr marL="285750" indent="-285750">
              <a:buBlip>
                <a:blip r:embed="rId2"/>
              </a:buBlip>
            </a:pPr>
            <a:endParaRPr lang="en-US" sz="1600" dirty="0"/>
          </a:p>
          <a:p>
            <a:r>
              <a:rPr lang="en-US" sz="1600" b="1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Too bad to miss a business because of a single out of range requirement !</a:t>
            </a:r>
          </a:p>
          <a:p>
            <a:pPr marL="285750" indent="-285750">
              <a:buBlip>
                <a:blip r:embed="rId2"/>
              </a:buBlip>
            </a:pPr>
            <a:endParaRPr lang="en-US" sz="1600" dirty="0" smtClean="0"/>
          </a:p>
          <a:p>
            <a:r>
              <a:rPr lang="en-US" sz="1600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The </a:t>
            </a:r>
            <a:r>
              <a:rPr lang="en-US" sz="1600" b="1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idea, three level of diversity or requirements :</a:t>
            </a:r>
          </a:p>
          <a:p>
            <a:pPr marL="285750" indent="-285750">
              <a:buBlip>
                <a:blip r:embed="rId2"/>
              </a:buBlip>
            </a:pPr>
            <a:r>
              <a:rPr lang="en-US" sz="1600" dirty="0"/>
              <a:t>Standard </a:t>
            </a:r>
            <a:r>
              <a:rPr lang="en-US" sz="1600" dirty="0" smtClean="0"/>
              <a:t> </a:t>
            </a:r>
            <a:r>
              <a:rPr lang="en-US" sz="1600" dirty="0" smtClean="0">
                <a:sym typeface="Wingdings" panose="05000000000000000000" pitchFamily="2" charset="2"/>
              </a:rPr>
              <a:t></a:t>
            </a:r>
            <a:r>
              <a:rPr lang="en-US" sz="1600" dirty="0" smtClean="0"/>
              <a:t> </a:t>
            </a:r>
            <a:r>
              <a:rPr lang="en-US" sz="1600" dirty="0"/>
              <a:t>CTO </a:t>
            </a:r>
          </a:p>
          <a:p>
            <a:pPr marL="285750" indent="-285750">
              <a:buBlip>
                <a:blip r:embed="rId2"/>
              </a:buBlip>
            </a:pPr>
            <a:r>
              <a:rPr lang="en-US" sz="1600" dirty="0"/>
              <a:t>Non standard but acceptable  </a:t>
            </a:r>
            <a:r>
              <a:rPr lang="en-US" sz="1600" dirty="0">
                <a:sym typeface="Wingdings" panose="05000000000000000000" pitchFamily="2" charset="2"/>
              </a:rPr>
              <a:t></a:t>
            </a:r>
            <a:r>
              <a:rPr lang="en-US" sz="1600" dirty="0" smtClean="0"/>
              <a:t> </a:t>
            </a:r>
            <a:r>
              <a:rPr lang="en-US" sz="1600" dirty="0"/>
              <a:t>ETO</a:t>
            </a:r>
          </a:p>
          <a:p>
            <a:pPr marL="285750" indent="-285750">
              <a:buBlip>
                <a:blip r:embed="rId2"/>
              </a:buBlip>
            </a:pPr>
            <a:r>
              <a:rPr lang="en-US" sz="1600" dirty="0"/>
              <a:t>Non acceptable out of CTO-ETO diversity ranges  </a:t>
            </a:r>
            <a:r>
              <a:rPr lang="en-US" sz="1600" dirty="0">
                <a:sym typeface="Wingdings" panose="05000000000000000000" pitchFamily="2" charset="2"/>
              </a:rPr>
              <a:t></a:t>
            </a:r>
            <a:r>
              <a:rPr lang="en-US" sz="1600" dirty="0" smtClean="0"/>
              <a:t> </a:t>
            </a:r>
            <a:r>
              <a:rPr lang="en-US" sz="1600" dirty="0"/>
              <a:t>Full engineering problem</a:t>
            </a:r>
          </a:p>
          <a:p>
            <a:endParaRPr lang="en-US" sz="1600" dirty="0" smtClean="0"/>
          </a:p>
          <a:p>
            <a:endParaRPr lang="en-US" sz="1600" dirty="0"/>
          </a:p>
        </p:txBody>
      </p:sp>
      <p:sp>
        <p:nvSpPr>
          <p:cNvPr id="7" name="Titre 6"/>
          <p:cNvSpPr txBox="1">
            <a:spLocks/>
          </p:cNvSpPr>
          <p:nvPr/>
        </p:nvSpPr>
        <p:spPr>
          <a:xfrm>
            <a:off x="20062" y="-243408"/>
            <a:ext cx="8927975" cy="865187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 cap="sm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EF7D00"/>
                </a:solidFill>
                <a:latin typeface="Trebuchet MS"/>
              </a:rPr>
              <a:t>How to deal with Engineering-to-Order Product/System Configuration?</a:t>
            </a: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 </a:t>
            </a: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Before starting…….ATO, MTO, CTO….ETO</a:t>
            </a:r>
            <a:endParaRPr lang="en-US" sz="1800" dirty="0">
              <a:solidFill>
                <a:schemeClr val="tx2">
                  <a:lumMod val="40000"/>
                  <a:lumOff val="60000"/>
                </a:schemeClr>
              </a:solidFill>
              <a:latin typeface="Trebuchet MS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179512" y="620688"/>
            <a:ext cx="8784976" cy="78949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40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23528" y="-99392"/>
            <a:ext cx="8640068" cy="864096"/>
          </a:xfrm>
        </p:spPr>
        <p:txBody>
          <a:bodyPr>
            <a:normAutofit/>
          </a:bodyPr>
          <a:lstStyle/>
          <a:p>
            <a:pPr algn="r"/>
            <a:r>
              <a:rPr lang="en-US" sz="2000" b="1" cap="small" dirty="0" smtClean="0">
                <a:solidFill>
                  <a:srgbClr val="EF7D00"/>
                </a:solidFill>
                <a:latin typeface="Trebuchet MS"/>
              </a:rPr>
              <a:t>How to deal with Engineering-to-Order Product/System Configuration?</a:t>
            </a: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 </a:t>
            </a:r>
            <a:b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</a:b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Agenda</a:t>
            </a:r>
            <a:endParaRPr lang="en-US" sz="1800" b="1" cap="small" dirty="0">
              <a:solidFill>
                <a:srgbClr val="EF7D00"/>
              </a:solidFill>
              <a:latin typeface="Trebuchet MS"/>
            </a:endParaRPr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-36512" y="1124397"/>
            <a:ext cx="8928992" cy="5112915"/>
          </a:xfrm>
        </p:spPr>
        <p:txBody>
          <a:bodyPr>
            <a:normAutofit lnSpcReduction="10000"/>
          </a:bodyPr>
          <a:lstStyle/>
          <a:p>
            <a:pPr lvl="1">
              <a:buClr>
                <a:schemeClr val="accent5"/>
              </a:buClr>
              <a:buBlip>
                <a:blip r:embed="rId2"/>
              </a:buBlip>
            </a:pPr>
            <a:r>
              <a:rPr lang="en-US" sz="2200" b="1" dirty="0" smtClean="0">
                <a:sym typeface="Wingdings" panose="05000000000000000000" pitchFamily="2" charset="2"/>
              </a:rPr>
              <a:t>Context, research problems and objectives</a:t>
            </a:r>
          </a:p>
          <a:p>
            <a:pPr marL="457200" lvl="1" indent="0">
              <a:buClr>
                <a:schemeClr val="accent5"/>
              </a:buClr>
              <a:buNone/>
            </a:pPr>
            <a:endParaRPr lang="en-US" sz="2200" b="1" dirty="0" smtClean="0">
              <a:sym typeface="Wingdings" panose="05000000000000000000" pitchFamily="2" charset="2"/>
            </a:endParaRPr>
          </a:p>
          <a:p>
            <a:pPr lvl="1">
              <a:buClr>
                <a:schemeClr val="accent5"/>
              </a:buClr>
              <a:buBlip>
                <a:blip r:embed="rId2"/>
              </a:buBlip>
            </a:pPr>
            <a:endParaRPr lang="en-US" sz="2200" b="1" dirty="0" smtClean="0">
              <a:sym typeface="Wingdings" panose="05000000000000000000" pitchFamily="2" charset="2"/>
            </a:endParaRPr>
          </a:p>
          <a:p>
            <a:pPr lvl="1">
              <a:buClr>
                <a:schemeClr val="accent5"/>
              </a:buClr>
              <a:buBlip>
                <a:blip r:embed="rId2"/>
              </a:buBlip>
            </a:pPr>
            <a:r>
              <a:rPr lang="en-US" sz="2200" b="1" dirty="0" smtClean="0">
                <a:sym typeface="Wingdings" panose="05000000000000000000" pitchFamily="2" charset="2"/>
              </a:rPr>
              <a:t>Systems configuration models in CTO</a:t>
            </a:r>
          </a:p>
          <a:p>
            <a:pPr lvl="1">
              <a:buClr>
                <a:schemeClr val="accent5"/>
              </a:buClr>
              <a:buBlip>
                <a:blip r:embed="rId2"/>
              </a:buBlip>
            </a:pPr>
            <a:endParaRPr lang="en-US" sz="2200" b="1" dirty="0" smtClean="0">
              <a:sym typeface="Wingdings" panose="05000000000000000000" pitchFamily="2" charset="2"/>
            </a:endParaRPr>
          </a:p>
          <a:p>
            <a:pPr marL="457200" lvl="1" indent="0">
              <a:buClr>
                <a:schemeClr val="accent5"/>
              </a:buClr>
              <a:buNone/>
            </a:pPr>
            <a:endParaRPr lang="en-US" sz="2200" b="1" dirty="0" smtClean="0">
              <a:sym typeface="Wingdings" panose="05000000000000000000" pitchFamily="2" charset="2"/>
            </a:endParaRPr>
          </a:p>
          <a:p>
            <a:pPr lvl="1">
              <a:buClr>
                <a:schemeClr val="accent5"/>
              </a:buClr>
              <a:buBlip>
                <a:blip r:embed="rId2"/>
              </a:buBlip>
            </a:pPr>
            <a:r>
              <a:rPr lang="en-US" sz="2200" b="1" dirty="0" smtClean="0">
                <a:sym typeface="Wingdings" panose="05000000000000000000" pitchFamily="2" charset="2"/>
              </a:rPr>
              <a:t>Six cases of systems configuration in ETO</a:t>
            </a:r>
            <a:endParaRPr lang="en-US" sz="2200" b="1" i="1" dirty="0" smtClean="0">
              <a:sym typeface="Wingdings" panose="05000000000000000000" pitchFamily="2" charset="2"/>
            </a:endParaRPr>
          </a:p>
          <a:p>
            <a:pPr lvl="1">
              <a:buClr>
                <a:schemeClr val="accent5"/>
              </a:buClr>
              <a:buBlip>
                <a:blip r:embed="rId2"/>
              </a:buBlip>
            </a:pPr>
            <a:endParaRPr lang="en-US" sz="2200" i="1" dirty="0" smtClean="0">
              <a:sym typeface="Wingdings" panose="05000000000000000000" pitchFamily="2" charset="2"/>
            </a:endParaRPr>
          </a:p>
          <a:p>
            <a:pPr marL="457200" lvl="1" indent="0">
              <a:buClr>
                <a:schemeClr val="accent5"/>
              </a:buClr>
              <a:buNone/>
            </a:pPr>
            <a:endParaRPr lang="en-US" sz="2200" i="1" dirty="0" smtClean="0">
              <a:sym typeface="Wingdings" panose="05000000000000000000" pitchFamily="2" charset="2"/>
            </a:endParaRPr>
          </a:p>
          <a:p>
            <a:pPr lvl="1">
              <a:buClr>
                <a:schemeClr val="accent5"/>
              </a:buClr>
              <a:buBlip>
                <a:blip r:embed="rId2"/>
              </a:buBlip>
            </a:pPr>
            <a:r>
              <a:rPr lang="en-US" sz="2200" b="1" dirty="0" smtClean="0">
                <a:sym typeface="Wingdings" panose="05000000000000000000" pitchFamily="2" charset="2"/>
              </a:rPr>
              <a:t>Extension of configuration models from CTO towards ETO</a:t>
            </a:r>
          </a:p>
          <a:p>
            <a:pPr marL="457200" lvl="1" indent="0">
              <a:buClr>
                <a:schemeClr val="accent5"/>
              </a:buClr>
              <a:buNone/>
            </a:pPr>
            <a:endParaRPr lang="en-US" sz="2200" b="1" dirty="0" smtClean="0">
              <a:sym typeface="Wingdings" panose="05000000000000000000" pitchFamily="2" charset="2"/>
            </a:endParaRPr>
          </a:p>
          <a:p>
            <a:pPr marL="457200" lvl="1" indent="0">
              <a:buClr>
                <a:schemeClr val="accent5"/>
              </a:buClr>
              <a:buNone/>
            </a:pPr>
            <a:endParaRPr lang="en-US" sz="2200" b="1" dirty="0" smtClean="0">
              <a:sym typeface="Wingdings" panose="05000000000000000000" pitchFamily="2" charset="2"/>
            </a:endParaRPr>
          </a:p>
          <a:p>
            <a:pPr lvl="1">
              <a:buClr>
                <a:schemeClr val="accent5"/>
              </a:buClr>
              <a:buBlip>
                <a:blip r:embed="rId2"/>
              </a:buBlip>
            </a:pPr>
            <a:r>
              <a:rPr lang="en-US" sz="2200" b="1" dirty="0" smtClean="0">
                <a:sym typeface="Wingdings" panose="05000000000000000000" pitchFamily="2" charset="2"/>
              </a:rPr>
              <a:t>Conclusions and further research</a:t>
            </a:r>
          </a:p>
          <a:p>
            <a:pPr marL="914400" lvl="2" indent="0">
              <a:spcBef>
                <a:spcPts val="0"/>
              </a:spcBef>
              <a:buClr>
                <a:schemeClr val="accent5"/>
              </a:buClr>
              <a:buNone/>
            </a:pPr>
            <a:endParaRPr lang="en-US" sz="1800" i="1" dirty="0" smtClean="0">
              <a:sym typeface="Wingdings" panose="05000000000000000000" pitchFamily="2" charset="2"/>
            </a:endParaRPr>
          </a:p>
          <a:p>
            <a:pPr marL="914400" lvl="2" indent="0">
              <a:spcBef>
                <a:spcPts val="0"/>
              </a:spcBef>
              <a:buNone/>
            </a:pPr>
            <a:endParaRPr lang="en-US" i="1" dirty="0" smtClean="0">
              <a:sym typeface="Wingdings" panose="05000000000000000000" pitchFamily="2" charset="2"/>
            </a:endParaRP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i="1" dirty="0" smtClean="0">
              <a:sym typeface="Wingdings" panose="05000000000000000000" pitchFamily="2" charset="2"/>
            </a:endParaRPr>
          </a:p>
          <a:p>
            <a:pPr lvl="2">
              <a:spcBef>
                <a:spcPts val="0"/>
              </a:spcBef>
            </a:pPr>
            <a:endParaRPr lang="en-US" dirty="0" smtClean="0">
              <a:sym typeface="Wingdings" panose="05000000000000000000" pitchFamily="2" charset="2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79512" y="620688"/>
            <a:ext cx="8784976" cy="78949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1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e 115"/>
          <p:cNvGrpSpPr/>
          <p:nvPr/>
        </p:nvGrpSpPr>
        <p:grpSpPr>
          <a:xfrm>
            <a:off x="5723917" y="885546"/>
            <a:ext cx="2736515" cy="1793734"/>
            <a:chOff x="5651909" y="980728"/>
            <a:chExt cx="2736515" cy="1793734"/>
          </a:xfrm>
        </p:grpSpPr>
        <p:sp>
          <p:nvSpPr>
            <p:cNvPr id="68" name="Ellipse 67"/>
            <p:cNvSpPr/>
            <p:nvPr/>
          </p:nvSpPr>
          <p:spPr>
            <a:xfrm>
              <a:off x="5651909" y="1004615"/>
              <a:ext cx="2736515" cy="1769847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6720624" y="980728"/>
              <a:ext cx="5154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ETO</a:t>
              </a:r>
              <a:endParaRPr lang="en-US" sz="1600" dirty="0"/>
            </a:p>
          </p:txBody>
        </p: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76243"/>
            <a:ext cx="2133600" cy="365125"/>
          </a:xfrm>
        </p:spPr>
        <p:txBody>
          <a:bodyPr/>
          <a:lstStyle/>
          <a:p>
            <a:fld id="{CF4668DC-857F-487D-BFFA-8C0CA5037977}" type="slidenum">
              <a:rPr lang="en-US" smtClean="0">
                <a:latin typeface="+mj-lt"/>
              </a:rPr>
              <a:t>4</a:t>
            </a:fld>
            <a:endParaRPr lang="en-US" dirty="0">
              <a:latin typeface="+mj-lt"/>
            </a:endParaRPr>
          </a:p>
        </p:txBody>
      </p:sp>
      <p:sp>
        <p:nvSpPr>
          <p:cNvPr id="44" name="Titre 6"/>
          <p:cNvSpPr txBox="1">
            <a:spLocks/>
          </p:cNvSpPr>
          <p:nvPr/>
        </p:nvSpPr>
        <p:spPr>
          <a:xfrm>
            <a:off x="20062" y="-243408"/>
            <a:ext cx="8927975" cy="865187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 cap="sm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EF7D00"/>
                </a:solidFill>
                <a:latin typeface="Trebuchet MS"/>
              </a:rPr>
              <a:t>How to deal with Engineering-to-Order Product/System Configuration?</a:t>
            </a: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 </a:t>
            </a: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Context and research problem</a:t>
            </a:r>
            <a:endParaRPr lang="en-US" sz="1800" dirty="0">
              <a:solidFill>
                <a:schemeClr val="tx2">
                  <a:lumMod val="40000"/>
                  <a:lumOff val="60000"/>
                </a:schemeClr>
              </a:solidFill>
              <a:latin typeface="Trebuchet MS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179512" y="620688"/>
            <a:ext cx="8784976" cy="78949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à coins arrondis 1"/>
          <p:cNvSpPr/>
          <p:nvPr/>
        </p:nvSpPr>
        <p:spPr>
          <a:xfrm>
            <a:off x="460225" y="1408704"/>
            <a:ext cx="1822954" cy="2545836"/>
          </a:xfrm>
          <a:prstGeom prst="roundRect">
            <a:avLst/>
          </a:prstGeom>
          <a:noFill/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5488514" y="813538"/>
            <a:ext cx="3198286" cy="4005813"/>
          </a:xfrm>
          <a:prstGeom prst="roundRect">
            <a:avLst/>
          </a:prstGeom>
          <a:noFill/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683568" y="3933056"/>
            <a:ext cx="14934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Client Company</a:t>
            </a:r>
            <a:endParaRPr lang="en-US" sz="1600" dirty="0"/>
          </a:p>
        </p:txBody>
      </p:sp>
      <p:sp>
        <p:nvSpPr>
          <p:cNvPr id="10" name="ZoneTexte 9"/>
          <p:cNvSpPr txBox="1"/>
          <p:nvPr/>
        </p:nvSpPr>
        <p:spPr>
          <a:xfrm>
            <a:off x="6329457" y="4773978"/>
            <a:ext cx="1698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Supplier Company</a:t>
            </a:r>
            <a:endParaRPr lang="en-US" sz="1600" dirty="0"/>
          </a:p>
        </p:txBody>
      </p:sp>
      <p:grpSp>
        <p:nvGrpSpPr>
          <p:cNvPr id="121" name="Groupe 120"/>
          <p:cNvGrpSpPr/>
          <p:nvPr/>
        </p:nvGrpSpPr>
        <p:grpSpPr>
          <a:xfrm>
            <a:off x="608490" y="1347651"/>
            <a:ext cx="5917066" cy="5592774"/>
            <a:chOff x="608490" y="1442833"/>
            <a:chExt cx="5917066" cy="5592774"/>
          </a:xfrm>
        </p:grpSpPr>
        <p:sp>
          <p:nvSpPr>
            <p:cNvPr id="3" name="Arc 2"/>
            <p:cNvSpPr/>
            <p:nvPr/>
          </p:nvSpPr>
          <p:spPr>
            <a:xfrm rot="19201572">
              <a:off x="608490" y="1754665"/>
              <a:ext cx="5917066" cy="5280942"/>
            </a:xfrm>
            <a:prstGeom prst="arc">
              <a:avLst>
                <a:gd name="adj1" fmla="val 16854233"/>
                <a:gd name="adj2" fmla="val 21022172"/>
              </a:avLst>
            </a:prstGeom>
            <a:ln w="31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108060" y="1442833"/>
              <a:ext cx="1484189" cy="461665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demands for </a:t>
              </a:r>
            </a:p>
            <a:p>
              <a:pPr algn="ctr"/>
              <a:r>
                <a:rPr lang="en-US" sz="1200" dirty="0" smtClean="0"/>
                <a:t>personalized system</a:t>
              </a:r>
              <a:endParaRPr lang="en-US" sz="1200" dirty="0"/>
            </a:p>
          </p:txBody>
        </p:sp>
      </p:grpSp>
      <p:grpSp>
        <p:nvGrpSpPr>
          <p:cNvPr id="124" name="Groupe 123"/>
          <p:cNvGrpSpPr/>
          <p:nvPr/>
        </p:nvGrpSpPr>
        <p:grpSpPr>
          <a:xfrm>
            <a:off x="1210218" y="-1539552"/>
            <a:ext cx="5917066" cy="5574745"/>
            <a:chOff x="1196854" y="-1446570"/>
            <a:chExt cx="5917066" cy="5574745"/>
          </a:xfrm>
        </p:grpSpPr>
        <p:sp>
          <p:nvSpPr>
            <p:cNvPr id="23" name="Arc 22"/>
            <p:cNvSpPr/>
            <p:nvPr/>
          </p:nvSpPr>
          <p:spPr>
            <a:xfrm rot="8121795">
              <a:off x="1196854" y="-1446570"/>
              <a:ext cx="5917066" cy="5280942"/>
            </a:xfrm>
            <a:prstGeom prst="arc">
              <a:avLst>
                <a:gd name="adj1" fmla="val 17081328"/>
                <a:gd name="adj2" fmla="val 21238814"/>
              </a:avLst>
            </a:prstGeom>
            <a:ln w="31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108059" y="3666510"/>
              <a:ext cx="1484189" cy="461665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proposes a </a:t>
              </a:r>
            </a:p>
            <a:p>
              <a:pPr algn="ctr"/>
              <a:r>
                <a:rPr lang="en-US" sz="1200" dirty="0" smtClean="0"/>
                <a:t>system solution</a:t>
              </a:r>
              <a:endParaRPr lang="en-US" sz="1200" dirty="0"/>
            </a:p>
          </p:txBody>
        </p:sp>
      </p:grp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222" y="3136938"/>
            <a:ext cx="2884218" cy="1692507"/>
          </a:xfrm>
          <a:prstGeom prst="rect">
            <a:avLst/>
          </a:prstGeom>
        </p:spPr>
      </p:pic>
      <p:grpSp>
        <p:nvGrpSpPr>
          <p:cNvPr id="117" name="Groupe 116"/>
          <p:cNvGrpSpPr/>
          <p:nvPr/>
        </p:nvGrpSpPr>
        <p:grpSpPr>
          <a:xfrm>
            <a:off x="6051066" y="1256679"/>
            <a:ext cx="2031653" cy="1659598"/>
            <a:chOff x="5979058" y="1351861"/>
            <a:chExt cx="2031653" cy="1659598"/>
          </a:xfrm>
        </p:grpSpPr>
        <p:grpSp>
          <p:nvGrpSpPr>
            <p:cNvPr id="115" name="Groupe 114"/>
            <p:cNvGrpSpPr/>
            <p:nvPr/>
          </p:nvGrpSpPr>
          <p:grpSpPr>
            <a:xfrm>
              <a:off x="5979058" y="1351861"/>
              <a:ext cx="2031653" cy="1168857"/>
              <a:chOff x="5979058" y="1351861"/>
              <a:chExt cx="2031653" cy="1168857"/>
            </a:xfrm>
          </p:grpSpPr>
          <p:sp>
            <p:nvSpPr>
              <p:cNvPr id="69" name="Ellipse 68"/>
              <p:cNvSpPr/>
              <p:nvPr/>
            </p:nvSpPr>
            <p:spPr>
              <a:xfrm>
                <a:off x="5979058" y="1351861"/>
                <a:ext cx="2031653" cy="116885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0" name="Groupe 69"/>
              <p:cNvGrpSpPr/>
              <p:nvPr/>
            </p:nvGrpSpPr>
            <p:grpSpPr>
              <a:xfrm>
                <a:off x="6119350" y="1380436"/>
                <a:ext cx="1785528" cy="939691"/>
                <a:chOff x="6728611" y="2196974"/>
                <a:chExt cx="1859383" cy="1041118"/>
              </a:xfrm>
            </p:grpSpPr>
            <p:sp>
              <p:nvSpPr>
                <p:cNvPr id="102" name="ZoneTexte 101"/>
                <p:cNvSpPr txBox="1"/>
                <p:nvPr/>
              </p:nvSpPr>
              <p:spPr>
                <a:xfrm>
                  <a:off x="7345661" y="2196974"/>
                  <a:ext cx="546198" cy="3750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 smtClean="0"/>
                    <a:t>CTO</a:t>
                  </a:r>
                  <a:endParaRPr lang="en-US" sz="1600" dirty="0"/>
                </a:p>
              </p:txBody>
            </p:sp>
            <p:grpSp>
              <p:nvGrpSpPr>
                <p:cNvPr id="103" name="Groupe 102"/>
                <p:cNvGrpSpPr/>
                <p:nvPr/>
              </p:nvGrpSpPr>
              <p:grpSpPr>
                <a:xfrm>
                  <a:off x="6728611" y="2862996"/>
                  <a:ext cx="1859383" cy="375096"/>
                  <a:chOff x="6728611" y="2862996"/>
                  <a:chExt cx="1859383" cy="375096"/>
                </a:xfrm>
              </p:grpSpPr>
              <p:sp>
                <p:nvSpPr>
                  <p:cNvPr id="107" name="ZoneTexte 106"/>
                  <p:cNvSpPr txBox="1"/>
                  <p:nvPr/>
                </p:nvSpPr>
                <p:spPr>
                  <a:xfrm>
                    <a:off x="7351517" y="2862996"/>
                    <a:ext cx="538452" cy="37509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dirty="0" smtClean="0"/>
                      <a:t>ATO</a:t>
                    </a:r>
                    <a:endParaRPr lang="en-US" sz="1600" dirty="0"/>
                  </a:p>
                </p:txBody>
              </p:sp>
              <p:sp>
                <p:nvSpPr>
                  <p:cNvPr id="108" name="ZoneTexte 107"/>
                  <p:cNvSpPr txBox="1"/>
                  <p:nvPr/>
                </p:nvSpPr>
                <p:spPr>
                  <a:xfrm>
                    <a:off x="6728611" y="2862996"/>
                    <a:ext cx="540856" cy="37509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dirty="0" smtClean="0"/>
                      <a:t>PTO</a:t>
                    </a:r>
                    <a:endParaRPr lang="en-US" sz="1600" dirty="0"/>
                  </a:p>
                </p:txBody>
              </p:sp>
              <p:sp>
                <p:nvSpPr>
                  <p:cNvPr id="109" name="ZoneTexte 108"/>
                  <p:cNvSpPr txBox="1"/>
                  <p:nvPr/>
                </p:nvSpPr>
                <p:spPr>
                  <a:xfrm>
                    <a:off x="7974423" y="2862996"/>
                    <a:ext cx="613571" cy="37509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dirty="0" smtClean="0"/>
                      <a:t>MTO</a:t>
                    </a:r>
                    <a:endParaRPr lang="en-US" sz="1600" dirty="0"/>
                  </a:p>
                </p:txBody>
              </p:sp>
              <p:grpSp>
                <p:nvGrpSpPr>
                  <p:cNvPr id="110" name="Groupe 109"/>
                  <p:cNvGrpSpPr/>
                  <p:nvPr/>
                </p:nvGrpSpPr>
                <p:grpSpPr>
                  <a:xfrm>
                    <a:off x="6965635" y="3153057"/>
                    <a:ext cx="1358020" cy="55514"/>
                    <a:chOff x="7004221" y="3286407"/>
                    <a:chExt cx="1358020" cy="55514"/>
                  </a:xfrm>
                </p:grpSpPr>
                <p:cxnSp>
                  <p:nvCxnSpPr>
                    <p:cNvPr id="111" name="Connecteur droit 110"/>
                    <p:cNvCxnSpPr/>
                    <p:nvPr/>
                  </p:nvCxnSpPr>
                  <p:spPr>
                    <a:xfrm>
                      <a:off x="7004221" y="3340729"/>
                      <a:ext cx="135802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" name="Connecteur droit 111"/>
                    <p:cNvCxnSpPr/>
                    <p:nvPr/>
                  </p:nvCxnSpPr>
                  <p:spPr>
                    <a:xfrm flipV="1">
                      <a:off x="7007382" y="3286408"/>
                      <a:ext cx="0" cy="54321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Connecteur droit 112"/>
                    <p:cNvCxnSpPr/>
                    <p:nvPr/>
                  </p:nvCxnSpPr>
                  <p:spPr>
                    <a:xfrm flipV="1">
                      <a:off x="7643136" y="3286407"/>
                      <a:ext cx="0" cy="54321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Connecteur droit 113"/>
                    <p:cNvCxnSpPr/>
                    <p:nvPr/>
                  </p:nvCxnSpPr>
                  <p:spPr>
                    <a:xfrm flipV="1">
                      <a:off x="8359080" y="3287600"/>
                      <a:ext cx="0" cy="54321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104" name="Connecteur droit avec flèche 103"/>
                <p:cNvCxnSpPr/>
                <p:nvPr/>
              </p:nvCxnSpPr>
              <p:spPr>
                <a:xfrm flipV="1">
                  <a:off x="7134225" y="2566306"/>
                  <a:ext cx="285750" cy="20546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Connecteur droit avec flèche 104"/>
                <p:cNvCxnSpPr>
                  <a:stCxn id="107" idx="0"/>
                  <a:endCxn id="102" idx="2"/>
                </p:cNvCxnSpPr>
                <p:nvPr/>
              </p:nvCxnSpPr>
              <p:spPr>
                <a:xfrm flipH="1" flipV="1">
                  <a:off x="7618761" y="2572070"/>
                  <a:ext cx="1983" cy="290925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necteur droit avec flèche 105"/>
                <p:cNvCxnSpPr/>
                <p:nvPr/>
              </p:nvCxnSpPr>
              <p:spPr>
                <a:xfrm flipH="1" flipV="1">
                  <a:off x="7844411" y="2563550"/>
                  <a:ext cx="231006" cy="20546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2" name="ZoneTexte 41"/>
            <p:cNvSpPr txBox="1"/>
            <p:nvPr/>
          </p:nvSpPr>
          <p:spPr>
            <a:xfrm>
              <a:off x="6122879" y="2703682"/>
              <a:ext cx="18648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System solutions space</a:t>
              </a:r>
              <a:endParaRPr lang="en-US" sz="1400" dirty="0"/>
            </a:p>
          </p:txBody>
        </p:sp>
      </p:grpSp>
      <p:grpSp>
        <p:nvGrpSpPr>
          <p:cNvPr id="120" name="Groupe 119"/>
          <p:cNvGrpSpPr/>
          <p:nvPr/>
        </p:nvGrpSpPr>
        <p:grpSpPr>
          <a:xfrm>
            <a:off x="324588" y="1173578"/>
            <a:ext cx="6971245" cy="5634194"/>
            <a:chOff x="324588" y="1268760"/>
            <a:chExt cx="6971245" cy="5634194"/>
          </a:xfrm>
        </p:grpSpPr>
        <p:sp>
          <p:nvSpPr>
            <p:cNvPr id="118" name="Arc 117"/>
            <p:cNvSpPr/>
            <p:nvPr/>
          </p:nvSpPr>
          <p:spPr>
            <a:xfrm rot="19759468">
              <a:off x="324588" y="1729926"/>
              <a:ext cx="6971245" cy="5173028"/>
            </a:xfrm>
            <a:prstGeom prst="arc">
              <a:avLst>
                <a:gd name="adj1" fmla="val 15893086"/>
                <a:gd name="adj2" fmla="val 20823413"/>
              </a:avLst>
            </a:prstGeom>
            <a:ln w="31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ZoneTexte 118"/>
            <p:cNvSpPr txBox="1"/>
            <p:nvPr/>
          </p:nvSpPr>
          <p:spPr>
            <a:xfrm>
              <a:off x="3260460" y="1268760"/>
              <a:ext cx="1484189" cy="461665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demands for </a:t>
              </a:r>
            </a:p>
            <a:p>
              <a:pPr algn="ctr"/>
              <a:r>
                <a:rPr lang="en-US" sz="1200" dirty="0" smtClean="0"/>
                <a:t>personalized system</a:t>
              </a:r>
              <a:endParaRPr lang="en-US" sz="1200" dirty="0"/>
            </a:p>
          </p:txBody>
        </p:sp>
      </p:grpSp>
      <p:grpSp>
        <p:nvGrpSpPr>
          <p:cNvPr id="125" name="Groupe 124"/>
          <p:cNvGrpSpPr/>
          <p:nvPr/>
        </p:nvGrpSpPr>
        <p:grpSpPr>
          <a:xfrm>
            <a:off x="1477761" y="-1369510"/>
            <a:ext cx="6037143" cy="5639432"/>
            <a:chOff x="1477761" y="-1274328"/>
            <a:chExt cx="6037143" cy="5639432"/>
          </a:xfrm>
        </p:grpSpPr>
        <p:sp>
          <p:nvSpPr>
            <p:cNvPr id="122" name="Arc 121"/>
            <p:cNvSpPr/>
            <p:nvPr/>
          </p:nvSpPr>
          <p:spPr>
            <a:xfrm rot="8401105">
              <a:off x="1477761" y="-1274328"/>
              <a:ext cx="6037143" cy="5353984"/>
            </a:xfrm>
            <a:prstGeom prst="arc">
              <a:avLst>
                <a:gd name="adj1" fmla="val 17060305"/>
                <a:gd name="adj2" fmla="val 21441918"/>
              </a:avLst>
            </a:prstGeom>
            <a:ln w="31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3260459" y="3903439"/>
              <a:ext cx="1484189" cy="461665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proposes a </a:t>
              </a:r>
            </a:p>
            <a:p>
              <a:pPr algn="ctr"/>
              <a:r>
                <a:rPr lang="en-US" sz="1200" dirty="0" smtClean="0"/>
                <a:t>system solution</a:t>
              </a:r>
              <a:endParaRPr lang="en-US" sz="1200" dirty="0"/>
            </a:p>
          </p:txBody>
        </p:sp>
      </p:grpSp>
      <p:grpSp>
        <p:nvGrpSpPr>
          <p:cNvPr id="127" name="Groupe 126"/>
          <p:cNvGrpSpPr/>
          <p:nvPr/>
        </p:nvGrpSpPr>
        <p:grpSpPr>
          <a:xfrm>
            <a:off x="279963" y="1173578"/>
            <a:ext cx="7035149" cy="5632454"/>
            <a:chOff x="292589" y="1261749"/>
            <a:chExt cx="7035149" cy="5632454"/>
          </a:xfrm>
        </p:grpSpPr>
        <p:sp>
          <p:nvSpPr>
            <p:cNvPr id="128" name="Arc 127"/>
            <p:cNvSpPr/>
            <p:nvPr/>
          </p:nvSpPr>
          <p:spPr>
            <a:xfrm rot="19759468">
              <a:off x="292589" y="1613261"/>
              <a:ext cx="7035149" cy="5280942"/>
            </a:xfrm>
            <a:prstGeom prst="arc">
              <a:avLst>
                <a:gd name="adj1" fmla="val 15946251"/>
                <a:gd name="adj2" fmla="val 20464486"/>
              </a:avLst>
            </a:prstGeom>
            <a:ln w="31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3260460" y="1261749"/>
              <a:ext cx="1484189" cy="461665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demands for </a:t>
              </a:r>
            </a:p>
            <a:p>
              <a:pPr algn="ctr"/>
              <a:r>
                <a:rPr lang="en-US" sz="1200" dirty="0" smtClean="0"/>
                <a:t>personalized system</a:t>
              </a:r>
              <a:endParaRPr lang="en-US" sz="1200" dirty="0"/>
            </a:p>
          </p:txBody>
        </p:sp>
      </p:grpSp>
      <p:sp>
        <p:nvSpPr>
          <p:cNvPr id="130" name="Multiplier 129"/>
          <p:cNvSpPr/>
          <p:nvPr/>
        </p:nvSpPr>
        <p:spPr>
          <a:xfrm>
            <a:off x="7003704" y="3105859"/>
            <a:ext cx="1780152" cy="1410476"/>
          </a:xfrm>
          <a:prstGeom prst="mathMultiply">
            <a:avLst>
              <a:gd name="adj1" fmla="val 91"/>
            </a:avLst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Multiplier 130"/>
          <p:cNvSpPr/>
          <p:nvPr/>
        </p:nvSpPr>
        <p:spPr>
          <a:xfrm>
            <a:off x="3109750" y="3364928"/>
            <a:ext cx="1780152" cy="1410476"/>
          </a:xfrm>
          <a:prstGeom prst="mathMultiply">
            <a:avLst>
              <a:gd name="adj1" fmla="val 92"/>
            </a:avLst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ZoneTexte 131"/>
          <p:cNvSpPr txBox="1"/>
          <p:nvPr/>
        </p:nvSpPr>
        <p:spPr>
          <a:xfrm>
            <a:off x="611560" y="5182160"/>
            <a:ext cx="7956272" cy="984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The problem is the configuration hypothesis state that:</a:t>
            </a:r>
          </a:p>
          <a:p>
            <a:pPr indent="85725"/>
            <a:r>
              <a:rPr lang="en-US" sz="1400" dirty="0" smtClean="0"/>
              <a:t>- a configured product/system is assembled from predefined or totally designed components/sub-systems </a:t>
            </a:r>
          </a:p>
          <a:p>
            <a:pPr indent="85725"/>
            <a:r>
              <a:rPr lang="en-US" sz="1400" dirty="0" smtClean="0"/>
              <a:t>- the assembly mode is also predefined </a:t>
            </a:r>
          </a:p>
          <a:p>
            <a:pPr indent="85725"/>
            <a:r>
              <a:rPr lang="en-US" sz="1400" dirty="0" smtClean="0"/>
              <a:t>- as a consequence, ETO products/systems cannot be configured using the existing configuration models</a:t>
            </a:r>
          </a:p>
        </p:txBody>
      </p:sp>
      <p:sp>
        <p:nvSpPr>
          <p:cNvPr id="134" name="ZoneTexte 133"/>
          <p:cNvSpPr txBox="1"/>
          <p:nvPr/>
        </p:nvSpPr>
        <p:spPr>
          <a:xfrm>
            <a:off x="611560" y="6104329"/>
            <a:ext cx="7848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 [Montanari1974, Mittal+1986, Aldanondo+2008, Felfernig+2014, Zhang2014]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270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animBg="1"/>
      <p:bldP spid="132" grpId="0" animBg="1"/>
      <p:bldP spid="1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796162" y="3671153"/>
            <a:ext cx="7520254" cy="21341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US" smtClean="0">
                <a:latin typeface="+mj-lt"/>
              </a:rPr>
              <a:t>5</a:t>
            </a:fld>
            <a:endParaRPr lang="en-US" dirty="0">
              <a:latin typeface="+mj-lt"/>
            </a:endParaRPr>
          </a:p>
        </p:txBody>
      </p:sp>
      <p:sp>
        <p:nvSpPr>
          <p:cNvPr id="44" name="Titre 6"/>
          <p:cNvSpPr txBox="1">
            <a:spLocks/>
          </p:cNvSpPr>
          <p:nvPr/>
        </p:nvSpPr>
        <p:spPr>
          <a:xfrm>
            <a:off x="20062" y="-243408"/>
            <a:ext cx="8927975" cy="865187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 cap="sm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EF7D00"/>
                </a:solidFill>
                <a:latin typeface="Trebuchet MS"/>
              </a:rPr>
              <a:t>How to deal with Engineering-to-Order Product/System Configuration?</a:t>
            </a: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 </a:t>
            </a: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Research objectives</a:t>
            </a:r>
            <a:endParaRPr lang="en-US" sz="1800" dirty="0">
              <a:solidFill>
                <a:schemeClr val="tx2">
                  <a:lumMod val="40000"/>
                  <a:lumOff val="60000"/>
                </a:schemeClr>
              </a:solidFill>
              <a:latin typeface="Trebuchet MS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179512" y="620688"/>
            <a:ext cx="8784976" cy="78949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à coins arrondis 15"/>
          <p:cNvSpPr>
            <a:spLocks noChangeArrowheads="1"/>
          </p:cNvSpPr>
          <p:nvPr/>
        </p:nvSpPr>
        <p:spPr bwMode="auto">
          <a:xfrm>
            <a:off x="1907704" y="1124744"/>
            <a:ext cx="5400600" cy="1787231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1400" dirty="0">
              <a:solidFill>
                <a:srgbClr val="00000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Gear"/>
          <p:cNvSpPr>
            <a:spLocks noEditPoints="1" noChangeArrowheads="1"/>
          </p:cNvSpPr>
          <p:nvPr/>
        </p:nvSpPr>
        <p:spPr bwMode="auto">
          <a:xfrm>
            <a:off x="2792060" y="1189068"/>
            <a:ext cx="692085" cy="643677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374 w 21600"/>
              <a:gd name="T13" fmla="*/ 3957 h 21600"/>
              <a:gd name="T14" fmla="*/ 17840 w 21600"/>
              <a:gd name="T15" fmla="*/ 1764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689" y="1725"/>
                </a:moveTo>
                <a:lnTo>
                  <a:pt x="10304" y="85"/>
                </a:lnTo>
                <a:lnTo>
                  <a:pt x="11637" y="85"/>
                </a:lnTo>
                <a:lnTo>
                  <a:pt x="12303" y="1777"/>
                </a:lnTo>
                <a:lnTo>
                  <a:pt x="13072" y="1931"/>
                </a:lnTo>
                <a:lnTo>
                  <a:pt x="14303" y="598"/>
                </a:lnTo>
                <a:lnTo>
                  <a:pt x="15533" y="1110"/>
                </a:lnTo>
                <a:lnTo>
                  <a:pt x="15584" y="2905"/>
                </a:lnTo>
                <a:lnTo>
                  <a:pt x="16405" y="3520"/>
                </a:lnTo>
                <a:lnTo>
                  <a:pt x="17891" y="2751"/>
                </a:lnTo>
                <a:lnTo>
                  <a:pt x="18917" y="3674"/>
                </a:lnTo>
                <a:lnTo>
                  <a:pt x="18199" y="5314"/>
                </a:lnTo>
                <a:lnTo>
                  <a:pt x="18763" y="6083"/>
                </a:lnTo>
                <a:lnTo>
                  <a:pt x="20403" y="6032"/>
                </a:lnTo>
                <a:lnTo>
                  <a:pt x="20865" y="7211"/>
                </a:lnTo>
                <a:lnTo>
                  <a:pt x="19737" y="8185"/>
                </a:lnTo>
                <a:lnTo>
                  <a:pt x="20096" y="9723"/>
                </a:lnTo>
                <a:lnTo>
                  <a:pt x="21634" y="10287"/>
                </a:lnTo>
                <a:lnTo>
                  <a:pt x="21582" y="11620"/>
                </a:lnTo>
                <a:lnTo>
                  <a:pt x="20147" y="12184"/>
                </a:lnTo>
                <a:lnTo>
                  <a:pt x="19942" y="13158"/>
                </a:lnTo>
                <a:lnTo>
                  <a:pt x="21070" y="14234"/>
                </a:lnTo>
                <a:lnTo>
                  <a:pt x="20608" y="15362"/>
                </a:lnTo>
                <a:lnTo>
                  <a:pt x="19019" y="15465"/>
                </a:lnTo>
                <a:lnTo>
                  <a:pt x="18404" y="16439"/>
                </a:lnTo>
                <a:lnTo>
                  <a:pt x="19122" y="17925"/>
                </a:lnTo>
                <a:lnTo>
                  <a:pt x="18096" y="18797"/>
                </a:lnTo>
                <a:lnTo>
                  <a:pt x="16763" y="18284"/>
                </a:lnTo>
                <a:lnTo>
                  <a:pt x="15431" y="19002"/>
                </a:lnTo>
                <a:lnTo>
                  <a:pt x="15277" y="20848"/>
                </a:lnTo>
                <a:lnTo>
                  <a:pt x="14149" y="21155"/>
                </a:lnTo>
                <a:lnTo>
                  <a:pt x="13021" y="19925"/>
                </a:lnTo>
                <a:lnTo>
                  <a:pt x="12252" y="20181"/>
                </a:lnTo>
                <a:lnTo>
                  <a:pt x="11739" y="21668"/>
                </a:lnTo>
                <a:lnTo>
                  <a:pt x="10201" y="21668"/>
                </a:lnTo>
                <a:lnTo>
                  <a:pt x="9740" y="20130"/>
                </a:lnTo>
                <a:lnTo>
                  <a:pt x="8253" y="19771"/>
                </a:lnTo>
                <a:lnTo>
                  <a:pt x="7125" y="21001"/>
                </a:lnTo>
                <a:lnTo>
                  <a:pt x="5895" y="20489"/>
                </a:lnTo>
                <a:lnTo>
                  <a:pt x="5946" y="18592"/>
                </a:lnTo>
                <a:lnTo>
                  <a:pt x="5177" y="18131"/>
                </a:lnTo>
                <a:lnTo>
                  <a:pt x="3383" y="18848"/>
                </a:lnTo>
                <a:lnTo>
                  <a:pt x="2614" y="17874"/>
                </a:lnTo>
                <a:lnTo>
                  <a:pt x="3383" y="16182"/>
                </a:lnTo>
                <a:lnTo>
                  <a:pt x="2922" y="15465"/>
                </a:lnTo>
                <a:lnTo>
                  <a:pt x="922" y="15516"/>
                </a:lnTo>
                <a:lnTo>
                  <a:pt x="512" y="14234"/>
                </a:lnTo>
                <a:lnTo>
                  <a:pt x="1948" y="12901"/>
                </a:lnTo>
                <a:lnTo>
                  <a:pt x="1896" y="12184"/>
                </a:lnTo>
                <a:lnTo>
                  <a:pt x="0" y="11415"/>
                </a:lnTo>
                <a:lnTo>
                  <a:pt x="51" y="10031"/>
                </a:lnTo>
                <a:lnTo>
                  <a:pt x="1948" y="9313"/>
                </a:lnTo>
                <a:lnTo>
                  <a:pt x="2101" y="8595"/>
                </a:lnTo>
                <a:lnTo>
                  <a:pt x="615" y="7160"/>
                </a:lnTo>
                <a:lnTo>
                  <a:pt x="1127" y="5878"/>
                </a:lnTo>
                <a:lnTo>
                  <a:pt x="3178" y="5981"/>
                </a:lnTo>
                <a:lnTo>
                  <a:pt x="3588" y="5417"/>
                </a:lnTo>
                <a:lnTo>
                  <a:pt x="2819" y="3520"/>
                </a:lnTo>
                <a:lnTo>
                  <a:pt x="3742" y="2597"/>
                </a:lnTo>
                <a:lnTo>
                  <a:pt x="5536" y="3417"/>
                </a:lnTo>
                <a:lnTo>
                  <a:pt x="6049" y="3058"/>
                </a:lnTo>
                <a:lnTo>
                  <a:pt x="6100" y="1264"/>
                </a:lnTo>
                <a:lnTo>
                  <a:pt x="7228" y="700"/>
                </a:lnTo>
                <a:lnTo>
                  <a:pt x="8510" y="2033"/>
                </a:lnTo>
                <a:lnTo>
                  <a:pt x="9689" y="1725"/>
                </a:lnTo>
                <a:close/>
                <a:moveTo>
                  <a:pt x="10817" y="14422"/>
                </a:moveTo>
                <a:lnTo>
                  <a:pt x="11175" y="14388"/>
                </a:lnTo>
                <a:lnTo>
                  <a:pt x="11534" y="14354"/>
                </a:lnTo>
                <a:lnTo>
                  <a:pt x="11893" y="14268"/>
                </a:lnTo>
                <a:lnTo>
                  <a:pt x="12218" y="14166"/>
                </a:lnTo>
                <a:lnTo>
                  <a:pt x="12508" y="13995"/>
                </a:lnTo>
                <a:lnTo>
                  <a:pt x="12816" y="13807"/>
                </a:lnTo>
                <a:lnTo>
                  <a:pt x="13106" y="13602"/>
                </a:lnTo>
                <a:lnTo>
                  <a:pt x="13329" y="13380"/>
                </a:lnTo>
                <a:lnTo>
                  <a:pt x="13568" y="13106"/>
                </a:lnTo>
                <a:lnTo>
                  <a:pt x="13790" y="12850"/>
                </a:lnTo>
                <a:lnTo>
                  <a:pt x="13961" y="12560"/>
                </a:lnTo>
                <a:lnTo>
                  <a:pt x="14115" y="12269"/>
                </a:lnTo>
                <a:lnTo>
                  <a:pt x="14217" y="11927"/>
                </a:lnTo>
                <a:lnTo>
                  <a:pt x="14320" y="11568"/>
                </a:lnTo>
                <a:lnTo>
                  <a:pt x="14388" y="11210"/>
                </a:lnTo>
                <a:lnTo>
                  <a:pt x="14388" y="10851"/>
                </a:lnTo>
                <a:lnTo>
                  <a:pt x="14388" y="10492"/>
                </a:lnTo>
                <a:lnTo>
                  <a:pt x="14320" y="10133"/>
                </a:lnTo>
                <a:lnTo>
                  <a:pt x="14217" y="9808"/>
                </a:lnTo>
                <a:lnTo>
                  <a:pt x="14115" y="9467"/>
                </a:lnTo>
                <a:lnTo>
                  <a:pt x="13961" y="9142"/>
                </a:lnTo>
                <a:lnTo>
                  <a:pt x="13790" y="8851"/>
                </a:lnTo>
                <a:lnTo>
                  <a:pt x="13568" y="8595"/>
                </a:lnTo>
                <a:lnTo>
                  <a:pt x="13329" y="8322"/>
                </a:lnTo>
                <a:lnTo>
                  <a:pt x="13106" y="8100"/>
                </a:lnTo>
                <a:lnTo>
                  <a:pt x="12816" y="7894"/>
                </a:lnTo>
                <a:lnTo>
                  <a:pt x="12508" y="7741"/>
                </a:lnTo>
                <a:lnTo>
                  <a:pt x="12218" y="7570"/>
                </a:lnTo>
                <a:lnTo>
                  <a:pt x="11893" y="7433"/>
                </a:lnTo>
                <a:lnTo>
                  <a:pt x="11534" y="7382"/>
                </a:lnTo>
                <a:lnTo>
                  <a:pt x="11175" y="7313"/>
                </a:lnTo>
                <a:lnTo>
                  <a:pt x="10817" y="7313"/>
                </a:lnTo>
                <a:lnTo>
                  <a:pt x="10441" y="7313"/>
                </a:lnTo>
                <a:lnTo>
                  <a:pt x="10082" y="7382"/>
                </a:lnTo>
                <a:lnTo>
                  <a:pt x="9757" y="7433"/>
                </a:lnTo>
                <a:lnTo>
                  <a:pt x="9432" y="7570"/>
                </a:lnTo>
                <a:lnTo>
                  <a:pt x="9142" y="7741"/>
                </a:lnTo>
                <a:lnTo>
                  <a:pt x="8834" y="7894"/>
                </a:lnTo>
                <a:lnTo>
                  <a:pt x="8544" y="8100"/>
                </a:lnTo>
                <a:lnTo>
                  <a:pt x="8287" y="8322"/>
                </a:lnTo>
                <a:lnTo>
                  <a:pt x="8048" y="8595"/>
                </a:lnTo>
                <a:lnTo>
                  <a:pt x="7860" y="8851"/>
                </a:lnTo>
                <a:lnTo>
                  <a:pt x="7689" y="9142"/>
                </a:lnTo>
                <a:lnTo>
                  <a:pt x="7536" y="9467"/>
                </a:lnTo>
                <a:lnTo>
                  <a:pt x="7399" y="9808"/>
                </a:lnTo>
                <a:lnTo>
                  <a:pt x="7331" y="10133"/>
                </a:lnTo>
                <a:lnTo>
                  <a:pt x="7262" y="10492"/>
                </a:lnTo>
                <a:lnTo>
                  <a:pt x="7262" y="10851"/>
                </a:lnTo>
                <a:lnTo>
                  <a:pt x="7262" y="11210"/>
                </a:lnTo>
                <a:lnTo>
                  <a:pt x="7331" y="11568"/>
                </a:lnTo>
                <a:lnTo>
                  <a:pt x="7399" y="11927"/>
                </a:lnTo>
                <a:lnTo>
                  <a:pt x="7536" y="12269"/>
                </a:lnTo>
                <a:lnTo>
                  <a:pt x="7689" y="12560"/>
                </a:lnTo>
                <a:lnTo>
                  <a:pt x="7860" y="12850"/>
                </a:lnTo>
                <a:lnTo>
                  <a:pt x="8048" y="13106"/>
                </a:lnTo>
                <a:lnTo>
                  <a:pt x="8287" y="13380"/>
                </a:lnTo>
                <a:lnTo>
                  <a:pt x="8544" y="13602"/>
                </a:lnTo>
                <a:lnTo>
                  <a:pt x="8834" y="13807"/>
                </a:lnTo>
                <a:lnTo>
                  <a:pt x="9142" y="13995"/>
                </a:lnTo>
                <a:lnTo>
                  <a:pt x="9432" y="14166"/>
                </a:lnTo>
                <a:lnTo>
                  <a:pt x="9757" y="14268"/>
                </a:lnTo>
                <a:lnTo>
                  <a:pt x="10082" y="14354"/>
                </a:lnTo>
                <a:lnTo>
                  <a:pt x="10441" y="14388"/>
                </a:lnTo>
                <a:lnTo>
                  <a:pt x="10817" y="14422"/>
                </a:lnTo>
                <a:close/>
              </a:path>
            </a:pathLst>
          </a:custGeom>
          <a:solidFill>
            <a:srgbClr val="C0C0C0"/>
          </a:solidFill>
          <a:ln w="9525">
            <a:round/>
            <a:headEnd/>
            <a:tailEnd/>
          </a:ln>
          <a:scene3d>
            <a:camera prst="legacyPerspectiveFront">
              <a:rot lat="20099973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>
            <a:flatTx/>
          </a:bodyPr>
          <a:lstStyle/>
          <a:p>
            <a:endParaRPr lang="en-US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AutoShape 9"/>
          <p:cNvSpPr>
            <a:spLocks noEditPoints="1" noChangeArrowheads="1"/>
          </p:cNvSpPr>
          <p:nvPr/>
        </p:nvSpPr>
        <p:spPr bwMode="auto">
          <a:xfrm>
            <a:off x="2123728" y="1443947"/>
            <a:ext cx="827607" cy="769587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368 w 21600"/>
              <a:gd name="T13" fmla="*/ 3965 h 21600"/>
              <a:gd name="T14" fmla="*/ 17836 w 21600"/>
              <a:gd name="T15" fmla="*/ 176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689" y="1725"/>
                </a:moveTo>
                <a:lnTo>
                  <a:pt x="10304" y="85"/>
                </a:lnTo>
                <a:lnTo>
                  <a:pt x="11637" y="85"/>
                </a:lnTo>
                <a:lnTo>
                  <a:pt x="12303" y="1777"/>
                </a:lnTo>
                <a:lnTo>
                  <a:pt x="13072" y="1931"/>
                </a:lnTo>
                <a:lnTo>
                  <a:pt x="14303" y="598"/>
                </a:lnTo>
                <a:lnTo>
                  <a:pt x="15533" y="1110"/>
                </a:lnTo>
                <a:lnTo>
                  <a:pt x="15584" y="2905"/>
                </a:lnTo>
                <a:lnTo>
                  <a:pt x="16405" y="3520"/>
                </a:lnTo>
                <a:lnTo>
                  <a:pt x="17891" y="2751"/>
                </a:lnTo>
                <a:lnTo>
                  <a:pt x="18917" y="3674"/>
                </a:lnTo>
                <a:lnTo>
                  <a:pt x="18199" y="5314"/>
                </a:lnTo>
                <a:lnTo>
                  <a:pt x="18763" y="6083"/>
                </a:lnTo>
                <a:lnTo>
                  <a:pt x="20403" y="6032"/>
                </a:lnTo>
                <a:lnTo>
                  <a:pt x="20865" y="7211"/>
                </a:lnTo>
                <a:lnTo>
                  <a:pt x="19737" y="8185"/>
                </a:lnTo>
                <a:lnTo>
                  <a:pt x="20096" y="9723"/>
                </a:lnTo>
                <a:lnTo>
                  <a:pt x="21634" y="10287"/>
                </a:lnTo>
                <a:lnTo>
                  <a:pt x="21582" y="11620"/>
                </a:lnTo>
                <a:lnTo>
                  <a:pt x="20147" y="12184"/>
                </a:lnTo>
                <a:lnTo>
                  <a:pt x="19942" y="13158"/>
                </a:lnTo>
                <a:lnTo>
                  <a:pt x="21070" y="14234"/>
                </a:lnTo>
                <a:lnTo>
                  <a:pt x="20608" y="15362"/>
                </a:lnTo>
                <a:lnTo>
                  <a:pt x="19019" y="15465"/>
                </a:lnTo>
                <a:lnTo>
                  <a:pt x="18404" y="16439"/>
                </a:lnTo>
                <a:lnTo>
                  <a:pt x="19122" y="17925"/>
                </a:lnTo>
                <a:lnTo>
                  <a:pt x="18096" y="18797"/>
                </a:lnTo>
                <a:lnTo>
                  <a:pt x="16763" y="18284"/>
                </a:lnTo>
                <a:lnTo>
                  <a:pt x="15431" y="19002"/>
                </a:lnTo>
                <a:lnTo>
                  <a:pt x="15277" y="20848"/>
                </a:lnTo>
                <a:lnTo>
                  <a:pt x="14149" y="21155"/>
                </a:lnTo>
                <a:lnTo>
                  <a:pt x="13021" y="19925"/>
                </a:lnTo>
                <a:lnTo>
                  <a:pt x="12252" y="20181"/>
                </a:lnTo>
                <a:lnTo>
                  <a:pt x="11739" y="21668"/>
                </a:lnTo>
                <a:lnTo>
                  <a:pt x="10201" y="21668"/>
                </a:lnTo>
                <a:lnTo>
                  <a:pt x="9740" y="20130"/>
                </a:lnTo>
                <a:lnTo>
                  <a:pt x="8253" y="19771"/>
                </a:lnTo>
                <a:lnTo>
                  <a:pt x="7125" y="21001"/>
                </a:lnTo>
                <a:lnTo>
                  <a:pt x="5895" y="20489"/>
                </a:lnTo>
                <a:lnTo>
                  <a:pt x="5946" y="18592"/>
                </a:lnTo>
                <a:lnTo>
                  <a:pt x="5177" y="18131"/>
                </a:lnTo>
                <a:lnTo>
                  <a:pt x="3383" y="18848"/>
                </a:lnTo>
                <a:lnTo>
                  <a:pt x="2614" y="17874"/>
                </a:lnTo>
                <a:lnTo>
                  <a:pt x="3383" y="16182"/>
                </a:lnTo>
                <a:lnTo>
                  <a:pt x="2922" y="15465"/>
                </a:lnTo>
                <a:lnTo>
                  <a:pt x="922" y="15516"/>
                </a:lnTo>
                <a:lnTo>
                  <a:pt x="512" y="14234"/>
                </a:lnTo>
                <a:lnTo>
                  <a:pt x="1948" y="12901"/>
                </a:lnTo>
                <a:lnTo>
                  <a:pt x="1896" y="12184"/>
                </a:lnTo>
                <a:lnTo>
                  <a:pt x="0" y="11415"/>
                </a:lnTo>
                <a:lnTo>
                  <a:pt x="51" y="10031"/>
                </a:lnTo>
                <a:lnTo>
                  <a:pt x="1948" y="9313"/>
                </a:lnTo>
                <a:lnTo>
                  <a:pt x="2101" y="8595"/>
                </a:lnTo>
                <a:lnTo>
                  <a:pt x="615" y="7160"/>
                </a:lnTo>
                <a:lnTo>
                  <a:pt x="1127" y="5878"/>
                </a:lnTo>
                <a:lnTo>
                  <a:pt x="3178" y="5981"/>
                </a:lnTo>
                <a:lnTo>
                  <a:pt x="3588" y="5417"/>
                </a:lnTo>
                <a:lnTo>
                  <a:pt x="2819" y="3520"/>
                </a:lnTo>
                <a:lnTo>
                  <a:pt x="3742" y="2597"/>
                </a:lnTo>
                <a:lnTo>
                  <a:pt x="5536" y="3417"/>
                </a:lnTo>
                <a:lnTo>
                  <a:pt x="6049" y="3058"/>
                </a:lnTo>
                <a:lnTo>
                  <a:pt x="6100" y="1264"/>
                </a:lnTo>
                <a:lnTo>
                  <a:pt x="7228" y="700"/>
                </a:lnTo>
                <a:lnTo>
                  <a:pt x="8510" y="2033"/>
                </a:lnTo>
                <a:lnTo>
                  <a:pt x="9689" y="1725"/>
                </a:lnTo>
                <a:close/>
                <a:moveTo>
                  <a:pt x="10817" y="14422"/>
                </a:moveTo>
                <a:lnTo>
                  <a:pt x="11175" y="14388"/>
                </a:lnTo>
                <a:lnTo>
                  <a:pt x="11534" y="14354"/>
                </a:lnTo>
                <a:lnTo>
                  <a:pt x="11893" y="14268"/>
                </a:lnTo>
                <a:lnTo>
                  <a:pt x="12218" y="14166"/>
                </a:lnTo>
                <a:lnTo>
                  <a:pt x="12508" y="13995"/>
                </a:lnTo>
                <a:lnTo>
                  <a:pt x="12816" y="13807"/>
                </a:lnTo>
                <a:lnTo>
                  <a:pt x="13106" y="13602"/>
                </a:lnTo>
                <a:lnTo>
                  <a:pt x="13329" y="13380"/>
                </a:lnTo>
                <a:lnTo>
                  <a:pt x="13568" y="13106"/>
                </a:lnTo>
                <a:lnTo>
                  <a:pt x="13790" y="12850"/>
                </a:lnTo>
                <a:lnTo>
                  <a:pt x="13961" y="12560"/>
                </a:lnTo>
                <a:lnTo>
                  <a:pt x="14115" y="12269"/>
                </a:lnTo>
                <a:lnTo>
                  <a:pt x="14217" y="11927"/>
                </a:lnTo>
                <a:lnTo>
                  <a:pt x="14320" y="11568"/>
                </a:lnTo>
                <a:lnTo>
                  <a:pt x="14388" y="11210"/>
                </a:lnTo>
                <a:lnTo>
                  <a:pt x="14388" y="10851"/>
                </a:lnTo>
                <a:lnTo>
                  <a:pt x="14388" y="10492"/>
                </a:lnTo>
                <a:lnTo>
                  <a:pt x="14320" y="10133"/>
                </a:lnTo>
                <a:lnTo>
                  <a:pt x="14217" y="9808"/>
                </a:lnTo>
                <a:lnTo>
                  <a:pt x="14115" y="9467"/>
                </a:lnTo>
                <a:lnTo>
                  <a:pt x="13961" y="9142"/>
                </a:lnTo>
                <a:lnTo>
                  <a:pt x="13790" y="8851"/>
                </a:lnTo>
                <a:lnTo>
                  <a:pt x="13568" y="8595"/>
                </a:lnTo>
                <a:lnTo>
                  <a:pt x="13329" y="8322"/>
                </a:lnTo>
                <a:lnTo>
                  <a:pt x="13106" y="8100"/>
                </a:lnTo>
                <a:lnTo>
                  <a:pt x="12816" y="7894"/>
                </a:lnTo>
                <a:lnTo>
                  <a:pt x="12508" y="7741"/>
                </a:lnTo>
                <a:lnTo>
                  <a:pt x="12218" y="7570"/>
                </a:lnTo>
                <a:lnTo>
                  <a:pt x="11893" y="7433"/>
                </a:lnTo>
                <a:lnTo>
                  <a:pt x="11534" y="7382"/>
                </a:lnTo>
                <a:lnTo>
                  <a:pt x="11175" y="7313"/>
                </a:lnTo>
                <a:lnTo>
                  <a:pt x="10817" y="7313"/>
                </a:lnTo>
                <a:lnTo>
                  <a:pt x="10441" y="7313"/>
                </a:lnTo>
                <a:lnTo>
                  <a:pt x="10082" y="7382"/>
                </a:lnTo>
                <a:lnTo>
                  <a:pt x="9757" y="7433"/>
                </a:lnTo>
                <a:lnTo>
                  <a:pt x="9432" y="7570"/>
                </a:lnTo>
                <a:lnTo>
                  <a:pt x="9142" y="7741"/>
                </a:lnTo>
                <a:lnTo>
                  <a:pt x="8834" y="7894"/>
                </a:lnTo>
                <a:lnTo>
                  <a:pt x="8544" y="8100"/>
                </a:lnTo>
                <a:lnTo>
                  <a:pt x="8287" y="8322"/>
                </a:lnTo>
                <a:lnTo>
                  <a:pt x="8048" y="8595"/>
                </a:lnTo>
                <a:lnTo>
                  <a:pt x="7860" y="8851"/>
                </a:lnTo>
                <a:lnTo>
                  <a:pt x="7689" y="9142"/>
                </a:lnTo>
                <a:lnTo>
                  <a:pt x="7536" y="9467"/>
                </a:lnTo>
                <a:lnTo>
                  <a:pt x="7399" y="9808"/>
                </a:lnTo>
                <a:lnTo>
                  <a:pt x="7331" y="10133"/>
                </a:lnTo>
                <a:lnTo>
                  <a:pt x="7262" y="10492"/>
                </a:lnTo>
                <a:lnTo>
                  <a:pt x="7262" y="10851"/>
                </a:lnTo>
                <a:lnTo>
                  <a:pt x="7262" y="11210"/>
                </a:lnTo>
                <a:lnTo>
                  <a:pt x="7331" y="11568"/>
                </a:lnTo>
                <a:lnTo>
                  <a:pt x="7399" y="11927"/>
                </a:lnTo>
                <a:lnTo>
                  <a:pt x="7536" y="12269"/>
                </a:lnTo>
                <a:lnTo>
                  <a:pt x="7689" y="12560"/>
                </a:lnTo>
                <a:lnTo>
                  <a:pt x="7860" y="12850"/>
                </a:lnTo>
                <a:lnTo>
                  <a:pt x="8048" y="13106"/>
                </a:lnTo>
                <a:lnTo>
                  <a:pt x="8287" y="13380"/>
                </a:lnTo>
                <a:lnTo>
                  <a:pt x="8544" y="13602"/>
                </a:lnTo>
                <a:lnTo>
                  <a:pt x="8834" y="13807"/>
                </a:lnTo>
                <a:lnTo>
                  <a:pt x="9142" y="13995"/>
                </a:lnTo>
                <a:lnTo>
                  <a:pt x="9432" y="14166"/>
                </a:lnTo>
                <a:lnTo>
                  <a:pt x="9757" y="14268"/>
                </a:lnTo>
                <a:lnTo>
                  <a:pt x="10082" y="14354"/>
                </a:lnTo>
                <a:lnTo>
                  <a:pt x="10441" y="14388"/>
                </a:lnTo>
                <a:lnTo>
                  <a:pt x="10817" y="14422"/>
                </a:lnTo>
                <a:close/>
              </a:path>
            </a:pathLst>
          </a:custGeom>
          <a:solidFill>
            <a:srgbClr val="C0C0C0"/>
          </a:solidFill>
          <a:ln w="9525">
            <a:round/>
            <a:headEnd/>
            <a:tailEnd/>
          </a:ln>
          <a:scene3d>
            <a:camera prst="legacyPerspectiveFront">
              <a:rot lat="20099973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>
            <a:flatTx/>
          </a:bodyPr>
          <a:lstStyle/>
          <a:p>
            <a:endParaRPr lang="en-US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AutoShape 10"/>
          <p:cNvSpPr>
            <a:spLocks noEditPoints="1" noChangeArrowheads="1"/>
          </p:cNvSpPr>
          <p:nvPr/>
        </p:nvSpPr>
        <p:spPr bwMode="auto">
          <a:xfrm>
            <a:off x="2833121" y="1684914"/>
            <a:ext cx="919691" cy="85496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380 w 21600"/>
              <a:gd name="T13" fmla="*/ 3957 h 21600"/>
              <a:gd name="T14" fmla="*/ 17846 w 21600"/>
              <a:gd name="T15" fmla="*/ 176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689" y="1725"/>
                </a:moveTo>
                <a:lnTo>
                  <a:pt x="10304" y="85"/>
                </a:lnTo>
                <a:lnTo>
                  <a:pt x="11637" y="85"/>
                </a:lnTo>
                <a:lnTo>
                  <a:pt x="12303" y="1777"/>
                </a:lnTo>
                <a:lnTo>
                  <a:pt x="13072" y="1931"/>
                </a:lnTo>
                <a:lnTo>
                  <a:pt x="14303" y="598"/>
                </a:lnTo>
                <a:lnTo>
                  <a:pt x="15533" y="1110"/>
                </a:lnTo>
                <a:lnTo>
                  <a:pt x="15584" y="2905"/>
                </a:lnTo>
                <a:lnTo>
                  <a:pt x="16405" y="3520"/>
                </a:lnTo>
                <a:lnTo>
                  <a:pt x="17891" y="2751"/>
                </a:lnTo>
                <a:lnTo>
                  <a:pt x="18917" y="3674"/>
                </a:lnTo>
                <a:lnTo>
                  <a:pt x="18199" y="5314"/>
                </a:lnTo>
                <a:lnTo>
                  <a:pt x="18763" y="6083"/>
                </a:lnTo>
                <a:lnTo>
                  <a:pt x="20403" y="6032"/>
                </a:lnTo>
                <a:lnTo>
                  <a:pt x="20865" y="7211"/>
                </a:lnTo>
                <a:lnTo>
                  <a:pt x="19737" y="8185"/>
                </a:lnTo>
                <a:lnTo>
                  <a:pt x="20096" y="9723"/>
                </a:lnTo>
                <a:lnTo>
                  <a:pt x="21634" y="10287"/>
                </a:lnTo>
                <a:lnTo>
                  <a:pt x="21582" y="11620"/>
                </a:lnTo>
                <a:lnTo>
                  <a:pt x="20147" y="12184"/>
                </a:lnTo>
                <a:lnTo>
                  <a:pt x="19942" y="13158"/>
                </a:lnTo>
                <a:lnTo>
                  <a:pt x="21070" y="14234"/>
                </a:lnTo>
                <a:lnTo>
                  <a:pt x="20608" y="15362"/>
                </a:lnTo>
                <a:lnTo>
                  <a:pt x="19019" y="15465"/>
                </a:lnTo>
                <a:lnTo>
                  <a:pt x="18404" y="16439"/>
                </a:lnTo>
                <a:lnTo>
                  <a:pt x="19122" y="17925"/>
                </a:lnTo>
                <a:lnTo>
                  <a:pt x="18096" y="18797"/>
                </a:lnTo>
                <a:lnTo>
                  <a:pt x="16763" y="18284"/>
                </a:lnTo>
                <a:lnTo>
                  <a:pt x="15431" y="19002"/>
                </a:lnTo>
                <a:lnTo>
                  <a:pt x="15277" y="20848"/>
                </a:lnTo>
                <a:lnTo>
                  <a:pt x="14149" y="21155"/>
                </a:lnTo>
                <a:lnTo>
                  <a:pt x="13021" y="19925"/>
                </a:lnTo>
                <a:lnTo>
                  <a:pt x="12252" y="20181"/>
                </a:lnTo>
                <a:lnTo>
                  <a:pt x="11739" y="21668"/>
                </a:lnTo>
                <a:lnTo>
                  <a:pt x="10201" y="21668"/>
                </a:lnTo>
                <a:lnTo>
                  <a:pt x="9740" y="20130"/>
                </a:lnTo>
                <a:lnTo>
                  <a:pt x="8253" y="19771"/>
                </a:lnTo>
                <a:lnTo>
                  <a:pt x="7125" y="21001"/>
                </a:lnTo>
                <a:lnTo>
                  <a:pt x="5895" y="20489"/>
                </a:lnTo>
                <a:lnTo>
                  <a:pt x="5946" y="18592"/>
                </a:lnTo>
                <a:lnTo>
                  <a:pt x="5177" y="18131"/>
                </a:lnTo>
                <a:lnTo>
                  <a:pt x="3383" y="18848"/>
                </a:lnTo>
                <a:lnTo>
                  <a:pt x="2614" y="17874"/>
                </a:lnTo>
                <a:lnTo>
                  <a:pt x="3383" y="16182"/>
                </a:lnTo>
                <a:lnTo>
                  <a:pt x="2922" y="15465"/>
                </a:lnTo>
                <a:lnTo>
                  <a:pt x="922" y="15516"/>
                </a:lnTo>
                <a:lnTo>
                  <a:pt x="512" y="14234"/>
                </a:lnTo>
                <a:lnTo>
                  <a:pt x="1948" y="12901"/>
                </a:lnTo>
                <a:lnTo>
                  <a:pt x="1896" y="12184"/>
                </a:lnTo>
                <a:lnTo>
                  <a:pt x="0" y="11415"/>
                </a:lnTo>
                <a:lnTo>
                  <a:pt x="51" y="10031"/>
                </a:lnTo>
                <a:lnTo>
                  <a:pt x="1948" y="9313"/>
                </a:lnTo>
                <a:lnTo>
                  <a:pt x="2101" y="8595"/>
                </a:lnTo>
                <a:lnTo>
                  <a:pt x="615" y="7160"/>
                </a:lnTo>
                <a:lnTo>
                  <a:pt x="1127" y="5878"/>
                </a:lnTo>
                <a:lnTo>
                  <a:pt x="3178" y="5981"/>
                </a:lnTo>
                <a:lnTo>
                  <a:pt x="3588" y="5417"/>
                </a:lnTo>
                <a:lnTo>
                  <a:pt x="2819" y="3520"/>
                </a:lnTo>
                <a:lnTo>
                  <a:pt x="3742" y="2597"/>
                </a:lnTo>
                <a:lnTo>
                  <a:pt x="5536" y="3417"/>
                </a:lnTo>
                <a:lnTo>
                  <a:pt x="6049" y="3058"/>
                </a:lnTo>
                <a:lnTo>
                  <a:pt x="6100" y="1264"/>
                </a:lnTo>
                <a:lnTo>
                  <a:pt x="7228" y="700"/>
                </a:lnTo>
                <a:lnTo>
                  <a:pt x="8510" y="2033"/>
                </a:lnTo>
                <a:lnTo>
                  <a:pt x="9689" y="1725"/>
                </a:lnTo>
                <a:close/>
                <a:moveTo>
                  <a:pt x="10817" y="14422"/>
                </a:moveTo>
                <a:lnTo>
                  <a:pt x="11175" y="14388"/>
                </a:lnTo>
                <a:lnTo>
                  <a:pt x="11534" y="14354"/>
                </a:lnTo>
                <a:lnTo>
                  <a:pt x="11893" y="14268"/>
                </a:lnTo>
                <a:lnTo>
                  <a:pt x="12218" y="14166"/>
                </a:lnTo>
                <a:lnTo>
                  <a:pt x="12508" y="13995"/>
                </a:lnTo>
                <a:lnTo>
                  <a:pt x="12816" y="13807"/>
                </a:lnTo>
                <a:lnTo>
                  <a:pt x="13106" y="13602"/>
                </a:lnTo>
                <a:lnTo>
                  <a:pt x="13329" y="13380"/>
                </a:lnTo>
                <a:lnTo>
                  <a:pt x="13568" y="13106"/>
                </a:lnTo>
                <a:lnTo>
                  <a:pt x="13790" y="12850"/>
                </a:lnTo>
                <a:lnTo>
                  <a:pt x="13961" y="12560"/>
                </a:lnTo>
                <a:lnTo>
                  <a:pt x="14115" y="12269"/>
                </a:lnTo>
                <a:lnTo>
                  <a:pt x="14217" y="11927"/>
                </a:lnTo>
                <a:lnTo>
                  <a:pt x="14320" y="11568"/>
                </a:lnTo>
                <a:lnTo>
                  <a:pt x="14388" y="11210"/>
                </a:lnTo>
                <a:lnTo>
                  <a:pt x="14388" y="10851"/>
                </a:lnTo>
                <a:lnTo>
                  <a:pt x="14388" y="10492"/>
                </a:lnTo>
                <a:lnTo>
                  <a:pt x="14320" y="10133"/>
                </a:lnTo>
                <a:lnTo>
                  <a:pt x="14217" y="9808"/>
                </a:lnTo>
                <a:lnTo>
                  <a:pt x="14115" y="9467"/>
                </a:lnTo>
                <a:lnTo>
                  <a:pt x="13961" y="9142"/>
                </a:lnTo>
                <a:lnTo>
                  <a:pt x="13790" y="8851"/>
                </a:lnTo>
                <a:lnTo>
                  <a:pt x="13568" y="8595"/>
                </a:lnTo>
                <a:lnTo>
                  <a:pt x="13329" y="8322"/>
                </a:lnTo>
                <a:lnTo>
                  <a:pt x="13106" y="8100"/>
                </a:lnTo>
                <a:lnTo>
                  <a:pt x="12816" y="7894"/>
                </a:lnTo>
                <a:lnTo>
                  <a:pt x="12508" y="7741"/>
                </a:lnTo>
                <a:lnTo>
                  <a:pt x="12218" y="7570"/>
                </a:lnTo>
                <a:lnTo>
                  <a:pt x="11893" y="7433"/>
                </a:lnTo>
                <a:lnTo>
                  <a:pt x="11534" y="7382"/>
                </a:lnTo>
                <a:lnTo>
                  <a:pt x="11175" y="7313"/>
                </a:lnTo>
                <a:lnTo>
                  <a:pt x="10817" y="7313"/>
                </a:lnTo>
                <a:lnTo>
                  <a:pt x="10441" y="7313"/>
                </a:lnTo>
                <a:lnTo>
                  <a:pt x="10082" y="7382"/>
                </a:lnTo>
                <a:lnTo>
                  <a:pt x="9757" y="7433"/>
                </a:lnTo>
                <a:lnTo>
                  <a:pt x="9432" y="7570"/>
                </a:lnTo>
                <a:lnTo>
                  <a:pt x="9142" y="7741"/>
                </a:lnTo>
                <a:lnTo>
                  <a:pt x="8834" y="7894"/>
                </a:lnTo>
                <a:lnTo>
                  <a:pt x="8544" y="8100"/>
                </a:lnTo>
                <a:lnTo>
                  <a:pt x="8287" y="8322"/>
                </a:lnTo>
                <a:lnTo>
                  <a:pt x="8048" y="8595"/>
                </a:lnTo>
                <a:lnTo>
                  <a:pt x="7860" y="8851"/>
                </a:lnTo>
                <a:lnTo>
                  <a:pt x="7689" y="9142"/>
                </a:lnTo>
                <a:lnTo>
                  <a:pt x="7536" y="9467"/>
                </a:lnTo>
                <a:lnTo>
                  <a:pt x="7399" y="9808"/>
                </a:lnTo>
                <a:lnTo>
                  <a:pt x="7331" y="10133"/>
                </a:lnTo>
                <a:lnTo>
                  <a:pt x="7262" y="10492"/>
                </a:lnTo>
                <a:lnTo>
                  <a:pt x="7262" y="10851"/>
                </a:lnTo>
                <a:lnTo>
                  <a:pt x="7262" y="11210"/>
                </a:lnTo>
                <a:lnTo>
                  <a:pt x="7331" y="11568"/>
                </a:lnTo>
                <a:lnTo>
                  <a:pt x="7399" y="11927"/>
                </a:lnTo>
                <a:lnTo>
                  <a:pt x="7536" y="12269"/>
                </a:lnTo>
                <a:lnTo>
                  <a:pt x="7689" y="12560"/>
                </a:lnTo>
                <a:lnTo>
                  <a:pt x="7860" y="12850"/>
                </a:lnTo>
                <a:lnTo>
                  <a:pt x="8048" y="13106"/>
                </a:lnTo>
                <a:lnTo>
                  <a:pt x="8287" y="13380"/>
                </a:lnTo>
                <a:lnTo>
                  <a:pt x="8544" y="13602"/>
                </a:lnTo>
                <a:lnTo>
                  <a:pt x="8834" y="13807"/>
                </a:lnTo>
                <a:lnTo>
                  <a:pt x="9142" y="13995"/>
                </a:lnTo>
                <a:lnTo>
                  <a:pt x="9432" y="14166"/>
                </a:lnTo>
                <a:lnTo>
                  <a:pt x="9757" y="14268"/>
                </a:lnTo>
                <a:lnTo>
                  <a:pt x="10082" y="14354"/>
                </a:lnTo>
                <a:lnTo>
                  <a:pt x="10441" y="14388"/>
                </a:lnTo>
                <a:lnTo>
                  <a:pt x="10817" y="14422"/>
                </a:lnTo>
                <a:close/>
              </a:path>
            </a:pathLst>
          </a:custGeom>
          <a:solidFill>
            <a:srgbClr val="C0C0C0"/>
          </a:solidFill>
          <a:ln w="9525">
            <a:round/>
            <a:headEnd/>
            <a:tailEnd/>
          </a:ln>
          <a:scene3d>
            <a:camera prst="legacyPerspectiveFront">
              <a:rot lat="20099973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>
            <a:flatTx/>
          </a:bodyPr>
          <a:lstStyle/>
          <a:p>
            <a:endParaRPr lang="en-US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Cylindre 47"/>
          <p:cNvSpPr/>
          <p:nvPr/>
        </p:nvSpPr>
        <p:spPr>
          <a:xfrm>
            <a:off x="4729742" y="1189068"/>
            <a:ext cx="2218522" cy="1455739"/>
          </a:xfrm>
          <a:prstGeom prst="can">
            <a:avLst>
              <a:gd name="adj" fmla="val 1653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ZoneTexte 40"/>
          <p:cNvSpPr txBox="1"/>
          <p:nvPr/>
        </p:nvSpPr>
        <p:spPr>
          <a:xfrm>
            <a:off x="2437682" y="2604198"/>
            <a:ext cx="1126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Instantiation</a:t>
            </a:r>
            <a:endParaRPr lang="en-US" sz="1400" dirty="0"/>
          </a:p>
        </p:txBody>
      </p:sp>
      <p:sp>
        <p:nvSpPr>
          <p:cNvPr id="42" name="ZoneTexte 41"/>
          <p:cNvSpPr txBox="1"/>
          <p:nvPr/>
        </p:nvSpPr>
        <p:spPr>
          <a:xfrm>
            <a:off x="5220072" y="2604198"/>
            <a:ext cx="1372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Knowledge base</a:t>
            </a:r>
            <a:endParaRPr lang="en-US" sz="1400" dirty="0"/>
          </a:p>
        </p:txBody>
      </p:sp>
      <p:sp>
        <p:nvSpPr>
          <p:cNvPr id="38" name="ZoneTexte 37"/>
          <p:cNvSpPr txBox="1"/>
          <p:nvPr/>
        </p:nvSpPr>
        <p:spPr>
          <a:xfrm>
            <a:off x="3191219" y="2924944"/>
            <a:ext cx="2827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Knowledge-based configurator</a:t>
            </a:r>
            <a:endParaRPr lang="en-US" sz="1600" dirty="0"/>
          </a:p>
        </p:txBody>
      </p:sp>
      <p:sp>
        <p:nvSpPr>
          <p:cNvPr id="49" name="ZoneTexte 48"/>
          <p:cNvSpPr txBox="1"/>
          <p:nvPr/>
        </p:nvSpPr>
        <p:spPr>
          <a:xfrm>
            <a:off x="796162" y="3671153"/>
            <a:ext cx="8096318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smtClean="0"/>
              <a:t>This research focus on the generic model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smtClean="0"/>
              <a:t>The aim is to extend existing products/systems configuration models towards ETO </a:t>
            </a:r>
          </a:p>
          <a:p>
            <a:pPr indent="85725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Identify the cases of systems configuration that differentiate ETO from CTO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For each case, to  propose CSP-based modelling approach </a:t>
            </a:r>
          </a:p>
          <a:p>
            <a:pPr lvl="1"/>
            <a:r>
              <a:rPr lang="en-US" sz="1600" dirty="0"/>
              <a:t> </a:t>
            </a:r>
            <a:r>
              <a:rPr lang="en-US" sz="1600" dirty="0" smtClean="0"/>
              <a:t>                                to extend existing configuration models from CTO to ETO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344" y="1468356"/>
            <a:ext cx="473610" cy="473610"/>
          </a:xfrm>
          <a:prstGeom prst="rect">
            <a:avLst/>
          </a:prstGeom>
        </p:spPr>
      </p:pic>
      <p:pic>
        <p:nvPicPr>
          <p:cNvPr id="76" name="Image 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352" y="1984449"/>
            <a:ext cx="473610" cy="473610"/>
          </a:xfrm>
          <a:prstGeom prst="rect">
            <a:avLst/>
          </a:prstGeom>
        </p:spPr>
      </p:pic>
      <p:pic>
        <p:nvPicPr>
          <p:cNvPr id="78" name="Image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420" y="1591935"/>
            <a:ext cx="473610" cy="473610"/>
          </a:xfrm>
          <a:prstGeom prst="rect">
            <a:avLst/>
          </a:prstGeom>
        </p:spPr>
      </p:pic>
      <p:pic>
        <p:nvPicPr>
          <p:cNvPr id="79" name="Image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059" y="2114857"/>
            <a:ext cx="473610" cy="473610"/>
          </a:xfrm>
          <a:prstGeom prst="rect">
            <a:avLst/>
          </a:prstGeom>
        </p:spPr>
      </p:pic>
      <p:pic>
        <p:nvPicPr>
          <p:cNvPr id="81" name="Imag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088" y="1959148"/>
            <a:ext cx="473610" cy="473610"/>
          </a:xfrm>
          <a:prstGeom prst="rect">
            <a:avLst/>
          </a:prstGeom>
        </p:spPr>
      </p:pic>
      <p:pic>
        <p:nvPicPr>
          <p:cNvPr id="84" name="Image 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285" y="1575319"/>
            <a:ext cx="473610" cy="473610"/>
          </a:xfrm>
          <a:prstGeom prst="rect">
            <a:avLst/>
          </a:prstGeom>
        </p:spPr>
      </p:pic>
      <p:pic>
        <p:nvPicPr>
          <p:cNvPr id="85" name="Imag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822" y="1482934"/>
            <a:ext cx="473610" cy="473610"/>
          </a:xfrm>
          <a:prstGeom prst="rect">
            <a:avLst/>
          </a:prstGeom>
        </p:spPr>
      </p:pic>
      <p:pic>
        <p:nvPicPr>
          <p:cNvPr id="86" name="Image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196" y="2087445"/>
            <a:ext cx="473610" cy="47361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611" y="1489559"/>
            <a:ext cx="452407" cy="452407"/>
          </a:xfrm>
          <a:prstGeom prst="rect">
            <a:avLst/>
          </a:prstGeom>
        </p:spPr>
      </p:pic>
      <p:pic>
        <p:nvPicPr>
          <p:cNvPr id="83" name="Imag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785" y="2016253"/>
            <a:ext cx="452407" cy="452407"/>
          </a:xfrm>
          <a:prstGeom prst="rect">
            <a:avLst/>
          </a:prstGeom>
        </p:spPr>
      </p:pic>
      <p:pic>
        <p:nvPicPr>
          <p:cNvPr id="82" name="Image 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798" y="1455029"/>
            <a:ext cx="452407" cy="45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36"/>
          <p:cNvGrpSpPr>
            <a:grpSpLocks/>
          </p:cNvGrpSpPr>
          <p:nvPr/>
        </p:nvGrpSpPr>
        <p:grpSpPr bwMode="auto">
          <a:xfrm>
            <a:off x="251520" y="1376389"/>
            <a:ext cx="2546351" cy="3084513"/>
            <a:chOff x="3790" y="2064"/>
            <a:chExt cx="1604" cy="1943"/>
          </a:xfrm>
        </p:grpSpPr>
        <p:pic>
          <p:nvPicPr>
            <p:cNvPr id="113" name="Picture 137" descr="C:\Documents and Settings\lahmar\Bureau\grue\grue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50"/>
            <a:stretch/>
          </p:blipFill>
          <p:spPr bwMode="auto">
            <a:xfrm>
              <a:off x="3790" y="2125"/>
              <a:ext cx="1585" cy="1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" name="Picture 138" descr="C:\Documents and Settings\lahmar\Bureau\grue\cab_grue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1" y="2457"/>
              <a:ext cx="1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4" name="Line 139"/>
            <p:cNvSpPr>
              <a:spLocks noChangeShapeType="1"/>
            </p:cNvSpPr>
            <p:nvPr/>
          </p:nvSpPr>
          <p:spPr bwMode="auto">
            <a:xfrm>
              <a:off x="4331" y="2255"/>
              <a:ext cx="10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Text Box 140"/>
            <p:cNvSpPr txBox="1">
              <a:spLocks noChangeArrowheads="1"/>
            </p:cNvSpPr>
            <p:nvPr/>
          </p:nvSpPr>
          <p:spPr bwMode="auto">
            <a:xfrm>
              <a:off x="4608" y="2064"/>
              <a:ext cx="5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v"/>
                <a:defRPr sz="16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12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2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2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2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2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 smtClean="0"/>
                <a:t>4m </a:t>
              </a:r>
              <a:r>
                <a:rPr lang="fr-FR" altLang="fr-FR" sz="1400" b="1" dirty="0"/>
                <a:t>or </a:t>
              </a:r>
              <a:r>
                <a:rPr lang="fr-FR" altLang="fr-FR" sz="1400" b="1" dirty="0" smtClean="0"/>
                <a:t>8m</a:t>
              </a:r>
              <a:endParaRPr lang="fr-FR" altLang="fr-FR" sz="1400" b="1" dirty="0"/>
            </a:p>
          </p:txBody>
        </p:sp>
        <p:sp>
          <p:nvSpPr>
            <p:cNvPr id="131" name="Line 141"/>
            <p:cNvSpPr>
              <a:spLocks noChangeShapeType="1"/>
            </p:cNvSpPr>
            <p:nvPr/>
          </p:nvSpPr>
          <p:spPr bwMode="auto">
            <a:xfrm>
              <a:off x="4274" y="2508"/>
              <a:ext cx="0" cy="13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Text Box 142"/>
            <p:cNvSpPr txBox="1">
              <a:spLocks noChangeArrowheads="1"/>
            </p:cNvSpPr>
            <p:nvPr/>
          </p:nvSpPr>
          <p:spPr bwMode="auto">
            <a:xfrm>
              <a:off x="3979" y="2928"/>
              <a:ext cx="323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Ø"/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v"/>
                <a:defRPr sz="16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12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2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2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2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2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 smtClean="0"/>
                <a:t>8m </a:t>
              </a:r>
              <a:endParaRPr lang="fr-FR" altLang="fr-FR" sz="1400" b="1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/>
                <a:t>or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 smtClean="0"/>
                <a:t>16m</a:t>
              </a:r>
              <a:endParaRPr lang="fr-FR" altLang="fr-FR" sz="1400" b="1" dirty="0"/>
            </a:p>
          </p:txBody>
        </p: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US" smtClean="0"/>
              <a:t>6</a:t>
            </a:fld>
            <a:endParaRPr lang="en-US" dirty="0"/>
          </a:p>
        </p:txBody>
      </p:sp>
      <p:sp>
        <p:nvSpPr>
          <p:cNvPr id="71" name="Arc 70"/>
          <p:cNvSpPr/>
          <p:nvPr/>
        </p:nvSpPr>
        <p:spPr>
          <a:xfrm rot="16200000">
            <a:off x="3848293" y="4579846"/>
            <a:ext cx="812430" cy="736286"/>
          </a:xfrm>
          <a:prstGeom prst="arc">
            <a:avLst>
              <a:gd name="adj1" fmla="val 18631168"/>
              <a:gd name="adj2" fmla="val 289526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2" name="Rectangle à coins arrondis 71"/>
          <p:cNvSpPr/>
          <p:nvPr/>
        </p:nvSpPr>
        <p:spPr>
          <a:xfrm>
            <a:off x="2631291" y="4758234"/>
            <a:ext cx="1098457" cy="884002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3" name="ZoneTexte 72"/>
          <p:cNvSpPr txBox="1"/>
          <p:nvPr/>
        </p:nvSpPr>
        <p:spPr>
          <a:xfrm>
            <a:off x="2786487" y="4728816"/>
            <a:ext cx="809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Stiffness</a:t>
            </a:r>
          </a:p>
        </p:txBody>
      </p:sp>
      <p:sp>
        <p:nvSpPr>
          <p:cNvPr id="74" name="Ellipse 73"/>
          <p:cNvSpPr/>
          <p:nvPr/>
        </p:nvSpPr>
        <p:spPr>
          <a:xfrm>
            <a:off x="2768734" y="5090863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5" name="Ellipse 74"/>
          <p:cNvSpPr/>
          <p:nvPr/>
        </p:nvSpPr>
        <p:spPr>
          <a:xfrm>
            <a:off x="3495908" y="5090863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6" name="Ellipse 75"/>
          <p:cNvSpPr/>
          <p:nvPr/>
        </p:nvSpPr>
        <p:spPr>
          <a:xfrm>
            <a:off x="2768734" y="5417085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7" name="Ellipse 76"/>
          <p:cNvSpPr/>
          <p:nvPr/>
        </p:nvSpPr>
        <p:spPr>
          <a:xfrm>
            <a:off x="3495908" y="5417085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8" name="Rectangle 77"/>
          <p:cNvSpPr/>
          <p:nvPr/>
        </p:nvSpPr>
        <p:spPr>
          <a:xfrm>
            <a:off x="2863198" y="5262451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2943966" y="4946884"/>
            <a:ext cx="453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Rectangle à coins arrondis 79"/>
          <p:cNvSpPr/>
          <p:nvPr/>
        </p:nvSpPr>
        <p:spPr>
          <a:xfrm>
            <a:off x="2631291" y="3649082"/>
            <a:ext cx="1098457" cy="879533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1" name="ZoneTexte 80"/>
          <p:cNvSpPr txBox="1"/>
          <p:nvPr/>
        </p:nvSpPr>
        <p:spPr>
          <a:xfrm>
            <a:off x="2844967" y="3619664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</a:p>
        </p:txBody>
      </p:sp>
      <p:sp>
        <p:nvSpPr>
          <p:cNvPr id="82" name="Ellipse 81"/>
          <p:cNvSpPr/>
          <p:nvPr/>
        </p:nvSpPr>
        <p:spPr>
          <a:xfrm>
            <a:off x="2826033" y="3981711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3" name="Ellipse 82"/>
          <p:cNvSpPr/>
          <p:nvPr/>
        </p:nvSpPr>
        <p:spPr>
          <a:xfrm>
            <a:off x="3475171" y="3981711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4" name="Ellipse 83"/>
          <p:cNvSpPr/>
          <p:nvPr/>
        </p:nvSpPr>
        <p:spPr>
          <a:xfrm>
            <a:off x="2826033" y="4307933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5" name="Ellipse 84"/>
          <p:cNvSpPr/>
          <p:nvPr/>
        </p:nvSpPr>
        <p:spPr>
          <a:xfrm>
            <a:off x="3475171" y="4307933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6" name="Rectangle 85"/>
          <p:cNvSpPr/>
          <p:nvPr/>
        </p:nvSpPr>
        <p:spPr>
          <a:xfrm>
            <a:off x="3043300" y="4153298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033734" y="3837732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Arc 87"/>
          <p:cNvSpPr/>
          <p:nvPr/>
        </p:nvSpPr>
        <p:spPr>
          <a:xfrm>
            <a:off x="2684009" y="3981711"/>
            <a:ext cx="1202356" cy="1218524"/>
          </a:xfrm>
          <a:prstGeom prst="arc">
            <a:avLst>
              <a:gd name="adj1" fmla="val 17558001"/>
              <a:gd name="adj2" fmla="val 399878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9" name="Arc 88"/>
          <p:cNvSpPr/>
          <p:nvPr/>
        </p:nvSpPr>
        <p:spPr>
          <a:xfrm>
            <a:off x="2735074" y="4307933"/>
            <a:ext cx="1259138" cy="1174396"/>
          </a:xfrm>
          <a:prstGeom prst="arc">
            <a:avLst>
              <a:gd name="adj1" fmla="val 17159167"/>
              <a:gd name="adj2" fmla="val 4315585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0" name="Rectangle à coins arrondis 89"/>
          <p:cNvSpPr/>
          <p:nvPr/>
        </p:nvSpPr>
        <p:spPr>
          <a:xfrm>
            <a:off x="4402334" y="5189692"/>
            <a:ext cx="1218502" cy="97564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1" name="ZoneTexte 90"/>
          <p:cNvSpPr txBox="1"/>
          <p:nvPr/>
        </p:nvSpPr>
        <p:spPr>
          <a:xfrm>
            <a:off x="4742740" y="5157224"/>
            <a:ext cx="519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Tour</a:t>
            </a:r>
          </a:p>
        </p:txBody>
      </p:sp>
      <p:sp>
        <p:nvSpPr>
          <p:cNvPr id="92" name="Ellipse 91"/>
          <p:cNvSpPr/>
          <p:nvPr/>
        </p:nvSpPr>
        <p:spPr>
          <a:xfrm>
            <a:off x="4499607" y="555680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3" name="Ellipse 92"/>
          <p:cNvSpPr/>
          <p:nvPr/>
        </p:nvSpPr>
        <p:spPr>
          <a:xfrm>
            <a:off x="5404812" y="555680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4" name="Ellipse 93"/>
          <p:cNvSpPr/>
          <p:nvPr/>
        </p:nvSpPr>
        <p:spPr>
          <a:xfrm>
            <a:off x="4499607" y="591684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5" name="Ellipse 94"/>
          <p:cNvSpPr/>
          <p:nvPr/>
        </p:nvSpPr>
        <p:spPr>
          <a:xfrm>
            <a:off x="5404812" y="591684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6" name="Rectangle 95"/>
          <p:cNvSpPr/>
          <p:nvPr/>
        </p:nvSpPr>
        <p:spPr>
          <a:xfrm>
            <a:off x="4601164" y="5785551"/>
            <a:ext cx="7748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 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4661276" y="5437271"/>
            <a:ext cx="6546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Tour 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Rectangle à coins arrondis 97"/>
          <p:cNvSpPr/>
          <p:nvPr/>
        </p:nvSpPr>
        <p:spPr>
          <a:xfrm>
            <a:off x="4402334" y="3965556"/>
            <a:ext cx="1218502" cy="970712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9" name="ZoneTexte 98"/>
          <p:cNvSpPr txBox="1"/>
          <p:nvPr/>
        </p:nvSpPr>
        <p:spPr>
          <a:xfrm>
            <a:off x="4777032" y="3933088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</a:t>
            </a:r>
          </a:p>
        </p:txBody>
      </p:sp>
      <p:sp>
        <p:nvSpPr>
          <p:cNvPr id="100" name="Ellipse 99"/>
          <p:cNvSpPr/>
          <p:nvPr/>
        </p:nvSpPr>
        <p:spPr>
          <a:xfrm>
            <a:off x="4499607" y="433266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1" name="Ellipse 100"/>
          <p:cNvSpPr/>
          <p:nvPr/>
        </p:nvSpPr>
        <p:spPr>
          <a:xfrm>
            <a:off x="5404812" y="433266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2" name="Ellipse 101"/>
          <p:cNvSpPr/>
          <p:nvPr/>
        </p:nvSpPr>
        <p:spPr>
          <a:xfrm>
            <a:off x="4499607" y="46927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3" name="Ellipse 102"/>
          <p:cNvSpPr/>
          <p:nvPr/>
        </p:nvSpPr>
        <p:spPr>
          <a:xfrm>
            <a:off x="5404812" y="46927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4" name="Rectangle 103"/>
          <p:cNvSpPr/>
          <p:nvPr/>
        </p:nvSpPr>
        <p:spPr>
          <a:xfrm>
            <a:off x="4721054" y="4561415"/>
            <a:ext cx="5293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 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721054" y="4213135"/>
            <a:ext cx="5293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 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Rectangle à coins arrondis 105"/>
          <p:cNvSpPr/>
          <p:nvPr/>
        </p:nvSpPr>
        <p:spPr>
          <a:xfrm>
            <a:off x="6562573" y="4735048"/>
            <a:ext cx="1426823" cy="857760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7" name="ZoneTexte 106"/>
          <p:cNvSpPr txBox="1"/>
          <p:nvPr/>
        </p:nvSpPr>
        <p:spPr>
          <a:xfrm>
            <a:off x="6930488" y="4705431"/>
            <a:ext cx="614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Crane</a:t>
            </a:r>
          </a:p>
        </p:txBody>
      </p:sp>
      <p:sp>
        <p:nvSpPr>
          <p:cNvPr id="108" name="Ellipse 107"/>
          <p:cNvSpPr/>
          <p:nvPr/>
        </p:nvSpPr>
        <p:spPr>
          <a:xfrm>
            <a:off x="6706590" y="508521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9" name="Ellipse 108"/>
          <p:cNvSpPr/>
          <p:nvPr/>
        </p:nvSpPr>
        <p:spPr>
          <a:xfrm>
            <a:off x="7781076" y="508521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5" name="Rectangle 114"/>
          <p:cNvSpPr/>
          <p:nvPr/>
        </p:nvSpPr>
        <p:spPr>
          <a:xfrm>
            <a:off x="6903913" y="4941200"/>
            <a:ext cx="748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Crane 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Arc 115"/>
          <p:cNvSpPr/>
          <p:nvPr/>
        </p:nvSpPr>
        <p:spPr>
          <a:xfrm>
            <a:off x="4575113" y="4332668"/>
            <a:ext cx="1333755" cy="1296144"/>
          </a:xfrm>
          <a:prstGeom prst="arc">
            <a:avLst>
              <a:gd name="adj1" fmla="val 17125711"/>
              <a:gd name="adj2" fmla="val 417708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7" name="Arc 116"/>
          <p:cNvSpPr/>
          <p:nvPr/>
        </p:nvSpPr>
        <p:spPr>
          <a:xfrm rot="16200000">
            <a:off x="5763756" y="4584976"/>
            <a:ext cx="844351" cy="1164242"/>
          </a:xfrm>
          <a:prstGeom prst="arc">
            <a:avLst>
              <a:gd name="adj1" fmla="val 19133907"/>
              <a:gd name="adj2" fmla="val 490213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8" name="Arc 117"/>
          <p:cNvSpPr/>
          <p:nvPr/>
        </p:nvSpPr>
        <p:spPr>
          <a:xfrm>
            <a:off x="4503105" y="4684526"/>
            <a:ext cx="1352468" cy="1296144"/>
          </a:xfrm>
          <a:prstGeom prst="arc">
            <a:avLst>
              <a:gd name="adj1" fmla="val 17558001"/>
              <a:gd name="adj2" fmla="val 399878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9" name="Ellipse 118"/>
          <p:cNvSpPr/>
          <p:nvPr/>
        </p:nvSpPr>
        <p:spPr>
          <a:xfrm>
            <a:off x="6707596" y="539661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0" name="Ellipse 119"/>
          <p:cNvSpPr/>
          <p:nvPr/>
        </p:nvSpPr>
        <p:spPr>
          <a:xfrm>
            <a:off x="7774436" y="53886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1" name="Rectangle 120"/>
          <p:cNvSpPr/>
          <p:nvPr/>
        </p:nvSpPr>
        <p:spPr>
          <a:xfrm>
            <a:off x="6897273" y="5244617"/>
            <a:ext cx="748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Crane 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Arc 121"/>
          <p:cNvSpPr/>
          <p:nvPr/>
        </p:nvSpPr>
        <p:spPr>
          <a:xfrm rot="17011818">
            <a:off x="5778848" y="5154055"/>
            <a:ext cx="1023906" cy="1019152"/>
          </a:xfrm>
          <a:prstGeom prst="arc">
            <a:avLst>
              <a:gd name="adj1" fmla="val 17172169"/>
              <a:gd name="adj2" fmla="val 2945574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3" name="ZoneTexte 122"/>
          <p:cNvSpPr txBox="1"/>
          <p:nvPr/>
        </p:nvSpPr>
        <p:spPr>
          <a:xfrm>
            <a:off x="2659493" y="5594778"/>
            <a:ext cx="1181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Sub-system </a:t>
            </a:r>
          </a:p>
          <a:p>
            <a:pPr algn="ctr"/>
            <a:r>
              <a:rPr lang="en-US" sz="1600" dirty="0" smtClean="0"/>
              <a:t>properties</a:t>
            </a:r>
            <a:endParaRPr lang="en-US" sz="1600" dirty="0"/>
          </a:p>
        </p:txBody>
      </p:sp>
      <p:sp>
        <p:nvSpPr>
          <p:cNvPr id="125" name="ZoneTexte 124"/>
          <p:cNvSpPr txBox="1"/>
          <p:nvPr/>
        </p:nvSpPr>
        <p:spPr>
          <a:xfrm>
            <a:off x="4421411" y="6114782"/>
            <a:ext cx="12148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Sub-systems</a:t>
            </a:r>
            <a:endParaRPr lang="en-US" sz="1600" dirty="0"/>
          </a:p>
        </p:txBody>
      </p:sp>
      <p:sp>
        <p:nvSpPr>
          <p:cNvPr id="126" name="ZoneTexte 125"/>
          <p:cNvSpPr txBox="1"/>
          <p:nvPr/>
        </p:nvSpPr>
        <p:spPr>
          <a:xfrm>
            <a:off x="6848381" y="5563880"/>
            <a:ext cx="778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System</a:t>
            </a:r>
            <a:endParaRPr lang="en-US" sz="1600" dirty="0"/>
          </a:p>
        </p:txBody>
      </p:sp>
      <p:sp>
        <p:nvSpPr>
          <p:cNvPr id="127" name="Ellipse 126"/>
          <p:cNvSpPr/>
          <p:nvPr/>
        </p:nvSpPr>
        <p:spPr>
          <a:xfrm>
            <a:off x="2973965" y="3884070"/>
            <a:ext cx="376900" cy="204778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8" name="Groupe 127"/>
          <p:cNvGrpSpPr/>
          <p:nvPr/>
        </p:nvGrpSpPr>
        <p:grpSpPr>
          <a:xfrm>
            <a:off x="3721216" y="4202394"/>
            <a:ext cx="892902" cy="764126"/>
            <a:chOff x="3001136" y="3980142"/>
            <a:chExt cx="892902" cy="764126"/>
          </a:xfrm>
        </p:grpSpPr>
        <p:sp>
          <p:nvSpPr>
            <p:cNvPr id="129" name="Arc 128"/>
            <p:cNvSpPr/>
            <p:nvPr/>
          </p:nvSpPr>
          <p:spPr>
            <a:xfrm rot="16200000">
              <a:off x="3065524" y="3915754"/>
              <a:ext cx="764126" cy="892902"/>
            </a:xfrm>
            <a:prstGeom prst="arc">
              <a:avLst>
                <a:gd name="adj1" fmla="val 18286824"/>
                <a:gd name="adj2" fmla="val 3670313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32" name="Ellipse 131"/>
            <p:cNvSpPr/>
            <p:nvPr/>
          </p:nvSpPr>
          <p:spPr>
            <a:xfrm>
              <a:off x="3770991" y="4110416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</p:grpSp>
      <p:sp>
        <p:nvSpPr>
          <p:cNvPr id="133" name="Rectangle à coins arrondis 132"/>
          <p:cNvSpPr/>
          <p:nvPr/>
        </p:nvSpPr>
        <p:spPr>
          <a:xfrm>
            <a:off x="2636551" y="4766014"/>
            <a:ext cx="1098457" cy="59368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4" name="ZoneTexte 133"/>
          <p:cNvSpPr txBox="1"/>
          <p:nvPr/>
        </p:nvSpPr>
        <p:spPr>
          <a:xfrm>
            <a:off x="2791747" y="4736596"/>
            <a:ext cx="809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Stiffness</a:t>
            </a:r>
          </a:p>
        </p:txBody>
      </p:sp>
      <p:sp>
        <p:nvSpPr>
          <p:cNvPr id="135" name="Ellipse 134"/>
          <p:cNvSpPr/>
          <p:nvPr/>
        </p:nvSpPr>
        <p:spPr>
          <a:xfrm>
            <a:off x="2768734" y="5097849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6" name="Ellipse 135"/>
          <p:cNvSpPr/>
          <p:nvPr/>
        </p:nvSpPr>
        <p:spPr>
          <a:xfrm>
            <a:off x="3495908" y="5097849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7" name="Rectangle 136"/>
          <p:cNvSpPr/>
          <p:nvPr/>
        </p:nvSpPr>
        <p:spPr>
          <a:xfrm>
            <a:off x="2949226" y="4954664"/>
            <a:ext cx="453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Rectangle à coins arrondis 137"/>
          <p:cNvSpPr/>
          <p:nvPr/>
        </p:nvSpPr>
        <p:spPr>
          <a:xfrm>
            <a:off x="2627784" y="3656068"/>
            <a:ext cx="1098457" cy="59068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9" name="ZoneTexte 138"/>
          <p:cNvSpPr txBox="1"/>
          <p:nvPr/>
        </p:nvSpPr>
        <p:spPr>
          <a:xfrm>
            <a:off x="2841460" y="3626650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</a:p>
        </p:txBody>
      </p:sp>
      <p:sp>
        <p:nvSpPr>
          <p:cNvPr id="140" name="Ellipse 139"/>
          <p:cNvSpPr/>
          <p:nvPr/>
        </p:nvSpPr>
        <p:spPr>
          <a:xfrm>
            <a:off x="2826033" y="3988697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1" name="Ellipse 140"/>
          <p:cNvSpPr/>
          <p:nvPr/>
        </p:nvSpPr>
        <p:spPr>
          <a:xfrm>
            <a:off x="3475171" y="3988697"/>
            <a:ext cx="64914" cy="652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2" name="Rectangle 141"/>
          <p:cNvSpPr/>
          <p:nvPr/>
        </p:nvSpPr>
        <p:spPr>
          <a:xfrm>
            <a:off x="3033734" y="3844718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Arc 142"/>
          <p:cNvSpPr/>
          <p:nvPr/>
        </p:nvSpPr>
        <p:spPr>
          <a:xfrm>
            <a:off x="2684009" y="3988697"/>
            <a:ext cx="1202356" cy="1218524"/>
          </a:xfrm>
          <a:prstGeom prst="arc">
            <a:avLst>
              <a:gd name="adj1" fmla="val 17558001"/>
              <a:gd name="adj2" fmla="val 399878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4" name="Arc 143"/>
          <p:cNvSpPr/>
          <p:nvPr/>
        </p:nvSpPr>
        <p:spPr>
          <a:xfrm rot="16200000">
            <a:off x="3794140" y="4144992"/>
            <a:ext cx="764126" cy="892902"/>
          </a:xfrm>
          <a:prstGeom prst="arc">
            <a:avLst>
              <a:gd name="adj1" fmla="val 18286824"/>
              <a:gd name="adj2" fmla="val 367031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5" name="Rectangle à coins arrondis 144"/>
          <p:cNvSpPr/>
          <p:nvPr/>
        </p:nvSpPr>
        <p:spPr>
          <a:xfrm>
            <a:off x="4402334" y="5196678"/>
            <a:ext cx="1218502" cy="65523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6" name="ZoneTexte 145"/>
          <p:cNvSpPr txBox="1"/>
          <p:nvPr/>
        </p:nvSpPr>
        <p:spPr>
          <a:xfrm>
            <a:off x="4682628" y="5164210"/>
            <a:ext cx="640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</a:t>
            </a:r>
          </a:p>
        </p:txBody>
      </p:sp>
      <p:sp>
        <p:nvSpPr>
          <p:cNvPr id="147" name="Ellipse 146"/>
          <p:cNvSpPr/>
          <p:nvPr/>
        </p:nvSpPr>
        <p:spPr>
          <a:xfrm>
            <a:off x="4499607" y="55637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8" name="Ellipse 147"/>
          <p:cNvSpPr/>
          <p:nvPr/>
        </p:nvSpPr>
        <p:spPr>
          <a:xfrm>
            <a:off x="5404812" y="55637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9" name="Rectangle 148"/>
          <p:cNvSpPr/>
          <p:nvPr/>
        </p:nvSpPr>
        <p:spPr>
          <a:xfrm>
            <a:off x="4601164" y="5444257"/>
            <a:ext cx="7748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 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Rectangle à coins arrondis 149"/>
          <p:cNvSpPr/>
          <p:nvPr/>
        </p:nvSpPr>
        <p:spPr>
          <a:xfrm>
            <a:off x="4408349" y="3972273"/>
            <a:ext cx="1218502" cy="65192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1" name="ZoneTexte 150"/>
          <p:cNvSpPr txBox="1"/>
          <p:nvPr/>
        </p:nvSpPr>
        <p:spPr>
          <a:xfrm>
            <a:off x="4783047" y="3939805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</a:t>
            </a:r>
          </a:p>
        </p:txBody>
      </p:sp>
      <p:sp>
        <p:nvSpPr>
          <p:cNvPr id="152" name="Ellipse 151"/>
          <p:cNvSpPr/>
          <p:nvPr/>
        </p:nvSpPr>
        <p:spPr>
          <a:xfrm>
            <a:off x="4499607" y="433965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3" name="Ellipse 152"/>
          <p:cNvSpPr/>
          <p:nvPr/>
        </p:nvSpPr>
        <p:spPr>
          <a:xfrm>
            <a:off x="5404812" y="433965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4" name="Rectangle 153"/>
          <p:cNvSpPr/>
          <p:nvPr/>
        </p:nvSpPr>
        <p:spPr>
          <a:xfrm>
            <a:off x="4727069" y="4219852"/>
            <a:ext cx="5293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 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Rectangle à coins arrondis 154"/>
          <p:cNvSpPr/>
          <p:nvPr/>
        </p:nvSpPr>
        <p:spPr>
          <a:xfrm>
            <a:off x="6562286" y="4741470"/>
            <a:ext cx="1426823" cy="57606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6" name="ZoneTexte 155"/>
          <p:cNvSpPr txBox="1"/>
          <p:nvPr/>
        </p:nvSpPr>
        <p:spPr>
          <a:xfrm>
            <a:off x="6930201" y="4711853"/>
            <a:ext cx="614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Crane</a:t>
            </a:r>
          </a:p>
        </p:txBody>
      </p:sp>
      <p:sp>
        <p:nvSpPr>
          <p:cNvPr id="157" name="Ellipse 156"/>
          <p:cNvSpPr/>
          <p:nvPr/>
        </p:nvSpPr>
        <p:spPr>
          <a:xfrm>
            <a:off x="6706590" y="50922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8" name="Ellipse 157"/>
          <p:cNvSpPr/>
          <p:nvPr/>
        </p:nvSpPr>
        <p:spPr>
          <a:xfrm>
            <a:off x="7781076" y="50922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9" name="Rectangle 158"/>
          <p:cNvSpPr/>
          <p:nvPr/>
        </p:nvSpPr>
        <p:spPr>
          <a:xfrm>
            <a:off x="6903626" y="4947622"/>
            <a:ext cx="748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Crane 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Arc 159"/>
          <p:cNvSpPr/>
          <p:nvPr/>
        </p:nvSpPr>
        <p:spPr>
          <a:xfrm>
            <a:off x="4575113" y="4339654"/>
            <a:ext cx="1333755" cy="1296144"/>
          </a:xfrm>
          <a:prstGeom prst="arc">
            <a:avLst>
              <a:gd name="adj1" fmla="val 17416597"/>
              <a:gd name="adj2" fmla="val 417708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61" name="Arc 160"/>
          <p:cNvSpPr/>
          <p:nvPr/>
        </p:nvSpPr>
        <p:spPr>
          <a:xfrm rot="16200000">
            <a:off x="5763756" y="4591962"/>
            <a:ext cx="844351" cy="1164242"/>
          </a:xfrm>
          <a:prstGeom prst="arc">
            <a:avLst>
              <a:gd name="adj1" fmla="val 19133907"/>
              <a:gd name="adj2" fmla="val 490213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ZoneTexte 1"/>
          <p:cNvSpPr txBox="1"/>
          <p:nvPr/>
        </p:nvSpPr>
        <p:spPr>
          <a:xfrm>
            <a:off x="683568" y="4762500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CSP model</a:t>
            </a:r>
            <a:endParaRPr lang="en-US" sz="1600" dirty="0"/>
          </a:p>
        </p:txBody>
      </p:sp>
      <p:grpSp>
        <p:nvGrpSpPr>
          <p:cNvPr id="162" name="Groupe 161"/>
          <p:cNvGrpSpPr/>
          <p:nvPr/>
        </p:nvGrpSpPr>
        <p:grpSpPr>
          <a:xfrm>
            <a:off x="2267743" y="864300"/>
            <a:ext cx="5904657" cy="2395324"/>
            <a:chOff x="899592" y="693787"/>
            <a:chExt cx="5904657" cy="2395324"/>
          </a:xfrm>
        </p:grpSpPr>
        <p:sp>
          <p:nvSpPr>
            <p:cNvPr id="163" name="Rectangle à coins arrondis 162"/>
            <p:cNvSpPr/>
            <p:nvPr/>
          </p:nvSpPr>
          <p:spPr>
            <a:xfrm>
              <a:off x="2937698" y="693787"/>
              <a:ext cx="2367114" cy="102417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+mj-lt"/>
                </a:rPr>
                <a:t>Crane</a:t>
              </a:r>
            </a:p>
            <a:p>
              <a:endParaRPr lang="en-US" sz="1600" dirty="0" smtClean="0">
                <a:solidFill>
                  <a:schemeClr val="tx1"/>
                </a:solidFill>
                <a:latin typeface="+mj-lt"/>
              </a:endParaRPr>
            </a:p>
            <a:p>
              <a:endParaRPr lang="en-US" sz="1600" dirty="0" smtClean="0">
                <a:solidFill>
                  <a:schemeClr val="tx1"/>
                </a:solidFill>
                <a:latin typeface="+mj-lt"/>
              </a:endParaRPr>
            </a:p>
            <a:p>
              <a:endParaRPr lang="en-US" sz="1600" dirty="0" smtClean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65" name="Connecteur droit 164"/>
            <p:cNvCxnSpPr>
              <a:endCxn id="176" idx="0"/>
            </p:cNvCxnSpPr>
            <p:nvPr/>
          </p:nvCxnSpPr>
          <p:spPr>
            <a:xfrm>
              <a:off x="4200500" y="1762206"/>
              <a:ext cx="1578927" cy="138237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7" name="Groupe 166"/>
            <p:cNvGrpSpPr/>
            <p:nvPr/>
          </p:nvGrpSpPr>
          <p:grpSpPr>
            <a:xfrm>
              <a:off x="899592" y="1900444"/>
              <a:ext cx="3428128" cy="1188667"/>
              <a:chOff x="1195602" y="2370365"/>
              <a:chExt cx="3545664" cy="1357359"/>
            </a:xfrm>
          </p:grpSpPr>
          <p:sp>
            <p:nvSpPr>
              <p:cNvPr id="179" name="Rectangle à coins arrondis 178"/>
              <p:cNvSpPr/>
              <p:nvPr/>
            </p:nvSpPr>
            <p:spPr>
              <a:xfrm>
                <a:off x="1195602" y="2420888"/>
                <a:ext cx="3545664" cy="1306836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+mj-lt"/>
                </a:endParaRPr>
              </a:p>
            </p:txBody>
          </p:sp>
          <p:sp>
            <p:nvSpPr>
              <p:cNvPr id="180" name="ZoneTexte 179"/>
              <p:cNvSpPr txBox="1"/>
              <p:nvPr/>
            </p:nvSpPr>
            <p:spPr>
              <a:xfrm>
                <a:off x="2437010" y="2370365"/>
                <a:ext cx="1008112" cy="386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latin typeface="+mj-lt"/>
                  </a:rPr>
                  <a:t>Jib</a:t>
                </a:r>
                <a:endParaRPr lang="en-US" sz="1600" dirty="0">
                  <a:latin typeface="+mj-lt"/>
                </a:endParaRPr>
              </a:p>
            </p:txBody>
          </p:sp>
          <p:sp>
            <p:nvSpPr>
              <p:cNvPr id="181" name="Rectangle à coins arrondis 180"/>
              <p:cNvSpPr/>
              <p:nvPr/>
            </p:nvSpPr>
            <p:spPr>
              <a:xfrm>
                <a:off x="1352389" y="2772321"/>
                <a:ext cx="1516669" cy="790949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+mj-lt"/>
                  </a:rPr>
                  <a:t>Jib 1</a:t>
                </a:r>
              </a:p>
              <a:p>
                <a:r>
                  <a:rPr lang="en-US" sz="1600" dirty="0" smtClean="0">
                    <a:latin typeface="+mj-lt"/>
                  </a:rPr>
                  <a:t>  </a:t>
                </a:r>
                <a:r>
                  <a:rPr lang="en-US" sz="1400" dirty="0" smtClean="0">
                    <a:latin typeface="+mj-lt"/>
                  </a:rPr>
                  <a:t>4 meters</a:t>
                </a:r>
              </a:p>
              <a:p>
                <a:r>
                  <a:rPr lang="en-US" sz="1400" dirty="0" smtClean="0">
                    <a:latin typeface="+mj-lt"/>
                  </a:rPr>
                  <a:t>  Stiffness low</a:t>
                </a:r>
              </a:p>
            </p:txBody>
          </p:sp>
          <p:sp>
            <p:nvSpPr>
              <p:cNvPr id="182" name="Rectangle à coins arrondis 181"/>
              <p:cNvSpPr/>
              <p:nvPr/>
            </p:nvSpPr>
            <p:spPr>
              <a:xfrm>
                <a:off x="3080583" y="2772321"/>
                <a:ext cx="1516669" cy="790949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+mj-lt"/>
                  </a:rPr>
                  <a:t>Jib 2</a:t>
                </a:r>
              </a:p>
              <a:p>
                <a:r>
                  <a:rPr lang="en-US" sz="1600" dirty="0" smtClean="0">
                    <a:latin typeface="+mj-lt"/>
                  </a:rPr>
                  <a:t>  </a:t>
                </a:r>
                <a:r>
                  <a:rPr lang="en-US" sz="1400" dirty="0" smtClean="0">
                    <a:latin typeface="+mj-lt"/>
                  </a:rPr>
                  <a:t>8 meters</a:t>
                </a:r>
              </a:p>
              <a:p>
                <a:r>
                  <a:rPr lang="en-US" sz="1400" dirty="0" smtClean="0">
                    <a:latin typeface="+mj-lt"/>
                  </a:rPr>
                  <a:t>  Stiffness strong</a:t>
                </a:r>
              </a:p>
            </p:txBody>
          </p:sp>
        </p:grpSp>
        <p:grpSp>
          <p:nvGrpSpPr>
            <p:cNvPr id="168" name="Groupe 167"/>
            <p:cNvGrpSpPr/>
            <p:nvPr/>
          </p:nvGrpSpPr>
          <p:grpSpPr>
            <a:xfrm>
              <a:off x="4756741" y="1900443"/>
              <a:ext cx="2047508" cy="1188667"/>
              <a:chOff x="5085258" y="2298358"/>
              <a:chExt cx="2117708" cy="1357360"/>
            </a:xfrm>
          </p:grpSpPr>
          <p:sp>
            <p:nvSpPr>
              <p:cNvPr id="175" name="Rectangle à coins arrondis 174"/>
              <p:cNvSpPr/>
              <p:nvPr/>
            </p:nvSpPr>
            <p:spPr>
              <a:xfrm>
                <a:off x="5085258" y="2348880"/>
                <a:ext cx="2117708" cy="1306838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+mj-lt"/>
                </a:endParaRPr>
              </a:p>
            </p:txBody>
          </p:sp>
          <p:sp>
            <p:nvSpPr>
              <p:cNvPr id="176" name="ZoneTexte 175"/>
              <p:cNvSpPr txBox="1"/>
              <p:nvPr/>
            </p:nvSpPr>
            <p:spPr>
              <a:xfrm>
                <a:off x="5638951" y="2298358"/>
                <a:ext cx="1008112" cy="386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latin typeface="+mj-lt"/>
                  </a:rPr>
                  <a:t>Tower</a:t>
                </a:r>
                <a:endParaRPr lang="en-US" sz="1600" dirty="0">
                  <a:latin typeface="+mj-lt"/>
                </a:endParaRP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5192091" y="2700314"/>
                <a:ext cx="876439" cy="79094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+mj-lt"/>
                  </a:rPr>
                  <a:t>Tower 1</a:t>
                </a:r>
                <a:endParaRPr lang="en-US" sz="1600" dirty="0">
                  <a:latin typeface="+mj-lt"/>
                </a:endParaRPr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6234766" y="2700314"/>
                <a:ext cx="893723" cy="79094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+mj-lt"/>
                  </a:rPr>
                  <a:t>Tower 2</a:t>
                </a:r>
                <a:endParaRPr lang="en-US" sz="1600" dirty="0">
                  <a:latin typeface="+mj-lt"/>
                </a:endParaRPr>
              </a:p>
            </p:txBody>
          </p:sp>
        </p:grpSp>
        <p:sp>
          <p:nvSpPr>
            <p:cNvPr id="169" name="Rectangle 168"/>
            <p:cNvSpPr/>
            <p:nvPr/>
          </p:nvSpPr>
          <p:spPr>
            <a:xfrm>
              <a:off x="3068908" y="980728"/>
              <a:ext cx="2160240" cy="29582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Crane 1 :</a:t>
              </a:r>
              <a:r>
                <a:rPr lang="en-US" sz="1400" dirty="0" smtClean="0">
                  <a:solidFill>
                    <a:schemeClr val="bg1"/>
                  </a:solidFill>
                </a:rPr>
                <a:t> Jib 1, Tower 1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068908" y="1323765"/>
              <a:ext cx="2160240" cy="29582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Crane 2 :</a:t>
              </a:r>
              <a:r>
                <a:rPr lang="en-US" sz="1400" dirty="0" smtClean="0">
                  <a:solidFill>
                    <a:schemeClr val="bg1"/>
                  </a:solidFill>
                </a:rPr>
                <a:t> Jib 2, Tower 2</a:t>
              </a:r>
              <a:endParaRPr lang="en-US" sz="1400" dirty="0">
                <a:latin typeface="+mj-lt"/>
              </a:endParaRPr>
            </a:p>
          </p:txBody>
        </p:sp>
        <p:cxnSp>
          <p:nvCxnSpPr>
            <p:cNvPr id="171" name="Connecteur droit 170"/>
            <p:cNvCxnSpPr>
              <a:endCxn id="180" idx="0"/>
            </p:cNvCxnSpPr>
            <p:nvPr/>
          </p:nvCxnSpPr>
          <p:spPr>
            <a:xfrm flipH="1">
              <a:off x="2587195" y="1762206"/>
              <a:ext cx="1550760" cy="1382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" name="ZoneTexte 173"/>
          <p:cNvSpPr txBox="1"/>
          <p:nvPr/>
        </p:nvSpPr>
        <p:spPr>
          <a:xfrm>
            <a:off x="683568" y="854345"/>
            <a:ext cx="3118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Generic model of crane system</a:t>
            </a:r>
          </a:p>
          <a:p>
            <a:r>
              <a:rPr lang="en-US" sz="1600" dirty="0" smtClean="0"/>
              <a:t>In CTO</a:t>
            </a:r>
            <a:endParaRPr lang="en-US" sz="1600" dirty="0"/>
          </a:p>
        </p:txBody>
      </p:sp>
      <p:sp>
        <p:nvSpPr>
          <p:cNvPr id="110" name="Titre 6"/>
          <p:cNvSpPr txBox="1">
            <a:spLocks/>
          </p:cNvSpPr>
          <p:nvPr/>
        </p:nvSpPr>
        <p:spPr>
          <a:xfrm>
            <a:off x="20062" y="-243408"/>
            <a:ext cx="8927975" cy="865187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 cap="sm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fr-FR" sz="2000" dirty="0">
                <a:solidFill>
                  <a:srgbClr val="EF7D00"/>
                </a:solidFill>
                <a:latin typeface="Trebuchet MS"/>
              </a:rPr>
              <a:t>How to deal </a:t>
            </a:r>
            <a:r>
              <a:rPr lang="fr-FR" sz="2000" dirty="0" err="1">
                <a:solidFill>
                  <a:srgbClr val="EF7D00"/>
                </a:solidFill>
                <a:latin typeface="Trebuchet MS"/>
              </a:rPr>
              <a:t>with</a:t>
            </a:r>
            <a:r>
              <a:rPr lang="fr-FR" sz="2000" dirty="0">
                <a:solidFill>
                  <a:srgbClr val="EF7D00"/>
                </a:solidFill>
                <a:latin typeface="Trebuchet MS"/>
              </a:rPr>
              <a:t> Engineering-to-</a:t>
            </a:r>
            <a:r>
              <a:rPr lang="fr-FR" sz="2000" dirty="0" err="1">
                <a:solidFill>
                  <a:srgbClr val="EF7D00"/>
                </a:solidFill>
                <a:latin typeface="Trebuchet MS"/>
              </a:rPr>
              <a:t>Order</a:t>
            </a:r>
            <a:r>
              <a:rPr lang="fr-FR" sz="2000" dirty="0">
                <a:solidFill>
                  <a:srgbClr val="EF7D00"/>
                </a:solidFill>
                <a:latin typeface="Trebuchet MS"/>
              </a:rPr>
              <a:t> Product/System Configuration?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 </a:t>
            </a: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Systems configuration model in CTO</a:t>
            </a:r>
            <a:endParaRPr lang="en-US" sz="1800" dirty="0">
              <a:solidFill>
                <a:schemeClr val="tx2">
                  <a:lumMod val="40000"/>
                  <a:lumOff val="60000"/>
                </a:schemeClr>
              </a:solidFill>
              <a:latin typeface="Trebuchet MS"/>
            </a:endParaRPr>
          </a:p>
        </p:txBody>
      </p:sp>
      <p:sp>
        <p:nvSpPr>
          <p:cNvPr id="111" name="Rectangle à coins arrondis 110"/>
          <p:cNvSpPr/>
          <p:nvPr/>
        </p:nvSpPr>
        <p:spPr>
          <a:xfrm>
            <a:off x="179512" y="620688"/>
            <a:ext cx="8784976" cy="78949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23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1" grpId="1" animBg="1"/>
      <p:bldP spid="72" grpId="0" animBg="1"/>
      <p:bldP spid="72" grpId="1" animBg="1"/>
      <p:bldP spid="73" grpId="0"/>
      <p:bldP spid="73" grpId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/>
      <p:bldP spid="78" grpId="1"/>
      <p:bldP spid="79" grpId="0"/>
      <p:bldP spid="79" grpId="1"/>
      <p:bldP spid="80" grpId="0" animBg="1"/>
      <p:bldP spid="80" grpId="1" animBg="1"/>
      <p:bldP spid="81" grpId="0"/>
      <p:bldP spid="81" grpId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/>
      <p:bldP spid="86" grpId="1"/>
      <p:bldP spid="87" grpId="0"/>
      <p:bldP spid="87" grpId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/>
      <p:bldP spid="91" grpId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/>
      <p:bldP spid="96" grpId="1"/>
      <p:bldP spid="97" grpId="0"/>
      <p:bldP spid="97" grpId="1"/>
      <p:bldP spid="98" grpId="0" animBg="1"/>
      <p:bldP spid="98" grpId="1" animBg="1"/>
      <p:bldP spid="99" grpId="0"/>
      <p:bldP spid="99" grpId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/>
      <p:bldP spid="104" grpId="1"/>
      <p:bldP spid="105" grpId="0"/>
      <p:bldP spid="105" grpId="1"/>
      <p:bldP spid="106" grpId="0" animBg="1"/>
      <p:bldP spid="106" grpId="1" animBg="1"/>
      <p:bldP spid="107" grpId="0"/>
      <p:bldP spid="107" grpId="1"/>
      <p:bldP spid="108" grpId="0" animBg="1"/>
      <p:bldP spid="108" grpId="1" animBg="1"/>
      <p:bldP spid="109" grpId="0" animBg="1"/>
      <p:bldP spid="109" grpId="1" animBg="1"/>
      <p:bldP spid="115" grpId="0"/>
      <p:bldP spid="115" grpId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/>
      <p:bldP spid="121" grpId="1"/>
      <p:bldP spid="122" grpId="0" animBg="1"/>
      <p:bldP spid="122" grpId="1" animBg="1"/>
      <p:bldP spid="123" grpId="0"/>
      <p:bldP spid="125" grpId="0"/>
      <p:bldP spid="126" grpId="0"/>
      <p:bldP spid="127" grpId="0" animBg="1"/>
      <p:bldP spid="133" grpId="0" animBg="1"/>
      <p:bldP spid="134" grpId="0"/>
      <p:bldP spid="135" grpId="0" animBg="1"/>
      <p:bldP spid="136" grpId="0" animBg="1"/>
      <p:bldP spid="137" grpId="0"/>
      <p:bldP spid="138" grpId="0" animBg="1"/>
      <p:bldP spid="139" grpId="0"/>
      <p:bldP spid="140" grpId="0" animBg="1"/>
      <p:bldP spid="141" grpId="0" animBg="1"/>
      <p:bldP spid="142" grpId="0"/>
      <p:bldP spid="143" grpId="0" animBg="1"/>
      <p:bldP spid="144" grpId="0" animBg="1"/>
      <p:bldP spid="145" grpId="0" animBg="1"/>
      <p:bldP spid="146" grpId="0"/>
      <p:bldP spid="147" grpId="0" animBg="1"/>
      <p:bldP spid="148" grpId="0" animBg="1"/>
      <p:bldP spid="149" grpId="0"/>
      <p:bldP spid="150" grpId="0" animBg="1"/>
      <p:bldP spid="151" grpId="0"/>
      <p:bldP spid="152" grpId="0" animBg="1"/>
      <p:bldP spid="153" grpId="0" animBg="1"/>
      <p:bldP spid="154" grpId="0"/>
      <p:bldP spid="155" grpId="0" animBg="1"/>
      <p:bldP spid="156" grpId="0"/>
      <p:bldP spid="157" grpId="0" animBg="1"/>
      <p:bldP spid="158" grpId="0" animBg="1"/>
      <p:bldP spid="159" grpId="0"/>
      <p:bldP spid="160" grpId="0" animBg="1"/>
      <p:bldP spid="161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e 69"/>
          <p:cNvGrpSpPr/>
          <p:nvPr/>
        </p:nvGrpSpPr>
        <p:grpSpPr>
          <a:xfrm>
            <a:off x="1475655" y="889660"/>
            <a:ext cx="5904657" cy="2395324"/>
            <a:chOff x="899592" y="693787"/>
            <a:chExt cx="5904657" cy="2395324"/>
          </a:xfrm>
        </p:grpSpPr>
        <p:sp>
          <p:nvSpPr>
            <p:cNvPr id="77" name="Rectangle à coins arrondis 76"/>
            <p:cNvSpPr/>
            <p:nvPr/>
          </p:nvSpPr>
          <p:spPr>
            <a:xfrm>
              <a:off x="2937698" y="693787"/>
              <a:ext cx="2367114" cy="102417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+mj-lt"/>
                </a:rPr>
                <a:t>Crane</a:t>
              </a:r>
            </a:p>
            <a:p>
              <a:endParaRPr lang="en-US" sz="1600" dirty="0" smtClean="0">
                <a:solidFill>
                  <a:schemeClr val="tx1"/>
                </a:solidFill>
                <a:latin typeface="+mj-lt"/>
              </a:endParaRPr>
            </a:p>
            <a:p>
              <a:endParaRPr lang="en-US" sz="1600" dirty="0" smtClean="0">
                <a:solidFill>
                  <a:schemeClr val="tx1"/>
                </a:solidFill>
                <a:latin typeface="+mj-lt"/>
              </a:endParaRPr>
            </a:p>
            <a:p>
              <a:endParaRPr lang="en-US" sz="1600" dirty="0" smtClean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78" name="Connecteur droit 77"/>
            <p:cNvCxnSpPr>
              <a:endCxn id="89" idx="0"/>
            </p:cNvCxnSpPr>
            <p:nvPr/>
          </p:nvCxnSpPr>
          <p:spPr>
            <a:xfrm>
              <a:off x="4200500" y="1762206"/>
              <a:ext cx="1578927" cy="138237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e 79"/>
            <p:cNvGrpSpPr/>
            <p:nvPr/>
          </p:nvGrpSpPr>
          <p:grpSpPr>
            <a:xfrm>
              <a:off x="899592" y="1900444"/>
              <a:ext cx="3428128" cy="1188667"/>
              <a:chOff x="1195602" y="2370365"/>
              <a:chExt cx="3545664" cy="1357359"/>
            </a:xfrm>
          </p:grpSpPr>
          <p:sp>
            <p:nvSpPr>
              <p:cNvPr id="95" name="Rectangle à coins arrondis 94"/>
              <p:cNvSpPr/>
              <p:nvPr/>
            </p:nvSpPr>
            <p:spPr>
              <a:xfrm>
                <a:off x="1195602" y="2420888"/>
                <a:ext cx="3545664" cy="1306836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+mj-lt"/>
                </a:endParaRPr>
              </a:p>
            </p:txBody>
          </p:sp>
          <p:sp>
            <p:nvSpPr>
              <p:cNvPr id="101" name="ZoneTexte 100"/>
              <p:cNvSpPr txBox="1"/>
              <p:nvPr/>
            </p:nvSpPr>
            <p:spPr>
              <a:xfrm>
                <a:off x="2437010" y="2370365"/>
                <a:ext cx="1008112" cy="386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latin typeface="+mj-lt"/>
                  </a:rPr>
                  <a:t>Jib</a:t>
                </a:r>
                <a:endParaRPr lang="en-US" sz="1600" dirty="0">
                  <a:latin typeface="+mj-lt"/>
                </a:endParaRPr>
              </a:p>
            </p:txBody>
          </p:sp>
          <p:sp>
            <p:nvSpPr>
              <p:cNvPr id="117" name="Rectangle à coins arrondis 116"/>
              <p:cNvSpPr/>
              <p:nvPr/>
            </p:nvSpPr>
            <p:spPr>
              <a:xfrm>
                <a:off x="1352389" y="2772321"/>
                <a:ext cx="1516669" cy="790949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+mj-lt"/>
                  </a:rPr>
                  <a:t>Jib 1</a:t>
                </a:r>
              </a:p>
              <a:p>
                <a:r>
                  <a:rPr lang="en-US" sz="1600" dirty="0" smtClean="0">
                    <a:latin typeface="+mj-lt"/>
                  </a:rPr>
                  <a:t>  </a:t>
                </a:r>
                <a:r>
                  <a:rPr lang="en-US" sz="1400" dirty="0" smtClean="0">
                    <a:latin typeface="+mj-lt"/>
                  </a:rPr>
                  <a:t>4 meters</a:t>
                </a:r>
              </a:p>
              <a:p>
                <a:r>
                  <a:rPr lang="en-US" sz="1400" dirty="0" smtClean="0">
                    <a:latin typeface="+mj-lt"/>
                  </a:rPr>
                  <a:t>  Stiffness low</a:t>
                </a:r>
              </a:p>
            </p:txBody>
          </p:sp>
          <p:sp>
            <p:nvSpPr>
              <p:cNvPr id="118" name="Rectangle à coins arrondis 117"/>
              <p:cNvSpPr/>
              <p:nvPr/>
            </p:nvSpPr>
            <p:spPr>
              <a:xfrm>
                <a:off x="3080583" y="2772321"/>
                <a:ext cx="1516669" cy="790949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+mj-lt"/>
                  </a:rPr>
                  <a:t>Jib 2</a:t>
                </a:r>
              </a:p>
              <a:p>
                <a:r>
                  <a:rPr lang="en-US" sz="1600" dirty="0" smtClean="0">
                    <a:latin typeface="+mj-lt"/>
                  </a:rPr>
                  <a:t>  </a:t>
                </a:r>
                <a:r>
                  <a:rPr lang="en-US" sz="1400" dirty="0" smtClean="0">
                    <a:latin typeface="+mj-lt"/>
                  </a:rPr>
                  <a:t>8 meters</a:t>
                </a:r>
              </a:p>
              <a:p>
                <a:r>
                  <a:rPr lang="en-US" sz="1400" dirty="0" smtClean="0">
                    <a:latin typeface="+mj-lt"/>
                  </a:rPr>
                  <a:t>  Stiffness strong</a:t>
                </a:r>
              </a:p>
            </p:txBody>
          </p:sp>
        </p:grpSp>
        <p:grpSp>
          <p:nvGrpSpPr>
            <p:cNvPr id="82" name="Groupe 81"/>
            <p:cNvGrpSpPr/>
            <p:nvPr/>
          </p:nvGrpSpPr>
          <p:grpSpPr>
            <a:xfrm>
              <a:off x="4756741" y="1900443"/>
              <a:ext cx="2047508" cy="1188667"/>
              <a:chOff x="5085258" y="2298358"/>
              <a:chExt cx="2117708" cy="1357360"/>
            </a:xfrm>
          </p:grpSpPr>
          <p:sp>
            <p:nvSpPr>
              <p:cNvPr id="88" name="Rectangle à coins arrondis 87"/>
              <p:cNvSpPr/>
              <p:nvPr/>
            </p:nvSpPr>
            <p:spPr>
              <a:xfrm>
                <a:off x="5085258" y="2348880"/>
                <a:ext cx="2117708" cy="1306838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+mj-lt"/>
                </a:endParaRPr>
              </a:p>
            </p:txBody>
          </p:sp>
          <p:sp>
            <p:nvSpPr>
              <p:cNvPr id="89" name="ZoneTexte 88"/>
              <p:cNvSpPr txBox="1"/>
              <p:nvPr/>
            </p:nvSpPr>
            <p:spPr>
              <a:xfrm>
                <a:off x="5638951" y="2298358"/>
                <a:ext cx="1008112" cy="386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latin typeface="+mj-lt"/>
                  </a:rPr>
                  <a:t>Tower</a:t>
                </a:r>
                <a:endParaRPr lang="en-US" sz="1600" dirty="0">
                  <a:latin typeface="+mj-lt"/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5192091" y="2700314"/>
                <a:ext cx="905664" cy="79094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+mj-lt"/>
                  </a:rPr>
                  <a:t>Tower 1</a:t>
                </a:r>
                <a:endParaRPr lang="en-US" sz="1600" dirty="0">
                  <a:latin typeface="+mj-lt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6234766" y="2700314"/>
                <a:ext cx="893723" cy="79094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+mj-lt"/>
                  </a:rPr>
                  <a:t>Tower 2</a:t>
                </a:r>
                <a:endParaRPr lang="en-US" sz="1600" dirty="0">
                  <a:latin typeface="+mj-lt"/>
                </a:endParaRPr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3068908" y="980728"/>
              <a:ext cx="2160240" cy="29582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Crane 1 : </a:t>
              </a:r>
              <a:r>
                <a:rPr lang="en-US" sz="1400" dirty="0" smtClean="0">
                  <a:solidFill>
                    <a:schemeClr val="bg1"/>
                  </a:solidFill>
                </a:rPr>
                <a:t>Jib 1, Tower 1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3068908" y="1323765"/>
              <a:ext cx="2160240" cy="29582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Crane 2 : </a:t>
              </a:r>
              <a:r>
                <a:rPr lang="en-US" sz="1400" dirty="0" smtClean="0">
                  <a:solidFill>
                    <a:schemeClr val="bg1"/>
                  </a:solidFill>
                </a:rPr>
                <a:t>Jib 2, Tower 2</a:t>
              </a:r>
              <a:endParaRPr lang="en-US" sz="1400" dirty="0">
                <a:latin typeface="+mj-lt"/>
              </a:endParaRPr>
            </a:p>
          </p:txBody>
        </p:sp>
        <p:cxnSp>
          <p:nvCxnSpPr>
            <p:cNvPr id="85" name="Connecteur droit 84"/>
            <p:cNvCxnSpPr>
              <a:endCxn id="101" idx="0"/>
            </p:cNvCxnSpPr>
            <p:nvPr/>
          </p:nvCxnSpPr>
          <p:spPr>
            <a:xfrm flipH="1">
              <a:off x="2587195" y="1762206"/>
              <a:ext cx="1550760" cy="1382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US" smtClean="0"/>
              <a:t>7</a:t>
            </a:fld>
            <a:endParaRPr lang="en-US" dirty="0"/>
          </a:p>
        </p:txBody>
      </p:sp>
      <p:sp>
        <p:nvSpPr>
          <p:cNvPr id="38" name="Rectangle à coins arrondis 37"/>
          <p:cNvSpPr/>
          <p:nvPr/>
        </p:nvSpPr>
        <p:spPr>
          <a:xfrm>
            <a:off x="320107" y="4825564"/>
            <a:ext cx="1944216" cy="7406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Non-standard property values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9" name="Rectangle à coins arrondis 38"/>
          <p:cNvSpPr/>
          <p:nvPr/>
        </p:nvSpPr>
        <p:spPr>
          <a:xfrm>
            <a:off x="346159" y="5767255"/>
            <a:ext cx="1918164" cy="7580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+mj-lt"/>
              </a:rPr>
              <a:t>Non-standards </a:t>
            </a:r>
            <a:r>
              <a:rPr lang="en-US" sz="1600" dirty="0" smtClean="0">
                <a:solidFill>
                  <a:schemeClr val="tx1"/>
                </a:solidFill>
              </a:rPr>
              <a:t>properties 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0" name="Connecteur droit avec flèche 39"/>
          <p:cNvCxnSpPr>
            <a:stCxn id="57" idx="3"/>
          </p:cNvCxnSpPr>
          <p:nvPr/>
        </p:nvCxnSpPr>
        <p:spPr>
          <a:xfrm>
            <a:off x="2264323" y="4257759"/>
            <a:ext cx="1415514" cy="838837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stCxn id="60" idx="3"/>
          </p:cNvCxnSpPr>
          <p:nvPr/>
        </p:nvCxnSpPr>
        <p:spPr>
          <a:xfrm>
            <a:off x="5576690" y="4257759"/>
            <a:ext cx="1381666" cy="838837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38" idx="3"/>
            <a:endCxn id="62" idx="1"/>
          </p:cNvCxnSpPr>
          <p:nvPr/>
        </p:nvCxnSpPr>
        <p:spPr>
          <a:xfrm flipV="1">
            <a:off x="2264323" y="5193864"/>
            <a:ext cx="1415514" cy="204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stCxn id="62" idx="3"/>
            <a:endCxn id="64" idx="1"/>
          </p:cNvCxnSpPr>
          <p:nvPr/>
        </p:nvCxnSpPr>
        <p:spPr>
          <a:xfrm>
            <a:off x="5576691" y="5193864"/>
            <a:ext cx="1381665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>
            <a:stCxn id="39" idx="3"/>
          </p:cNvCxnSpPr>
          <p:nvPr/>
        </p:nvCxnSpPr>
        <p:spPr>
          <a:xfrm flipV="1">
            <a:off x="2264323" y="5318875"/>
            <a:ext cx="1415514" cy="82742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>
            <a:stCxn id="63" idx="3"/>
          </p:cNvCxnSpPr>
          <p:nvPr/>
        </p:nvCxnSpPr>
        <p:spPr>
          <a:xfrm flipV="1">
            <a:off x="5576690" y="5318875"/>
            <a:ext cx="1381666" cy="827424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/>
          <p:cNvSpPr txBox="1"/>
          <p:nvPr/>
        </p:nvSpPr>
        <p:spPr>
          <a:xfrm>
            <a:off x="2915816" y="4437112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Case 1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2627784" y="4890646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+mj-lt"/>
              </a:rPr>
              <a:t>Case 2</a:t>
            </a:r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2334954" y="544522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+mj-lt"/>
              </a:rPr>
              <a:t>Case 3</a:t>
            </a:r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5868144" y="4869160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+mj-lt"/>
              </a:rPr>
              <a:t>Case 5</a:t>
            </a:r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5863346" y="530120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+mj-lt"/>
              </a:rPr>
              <a:t>Case 6</a:t>
            </a:r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6300192" y="4509120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+mj-lt"/>
              </a:rPr>
              <a:t>Case 4</a:t>
            </a:r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56" name="Groupe 55"/>
          <p:cNvGrpSpPr/>
          <p:nvPr/>
        </p:nvGrpSpPr>
        <p:grpSpPr>
          <a:xfrm>
            <a:off x="320107" y="3878714"/>
            <a:ext cx="8562432" cy="758089"/>
            <a:chOff x="248099" y="3356991"/>
            <a:chExt cx="8562432" cy="758089"/>
          </a:xfrm>
        </p:grpSpPr>
        <p:sp>
          <p:nvSpPr>
            <p:cNvPr id="57" name="Rectangle à coins arrondis 56"/>
            <p:cNvSpPr/>
            <p:nvPr/>
          </p:nvSpPr>
          <p:spPr>
            <a:xfrm>
              <a:off x="248099" y="3356991"/>
              <a:ext cx="1944216" cy="75808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+mj-lt"/>
                </a:rPr>
                <a:t>Standard property values</a:t>
              </a:r>
              <a:endParaRPr lang="en-US" sz="16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58" name="Connecteur droit avec flèche 57"/>
            <p:cNvCxnSpPr>
              <a:stCxn id="57" idx="3"/>
              <a:endCxn id="60" idx="1"/>
            </p:cNvCxnSpPr>
            <p:nvPr/>
          </p:nvCxnSpPr>
          <p:spPr>
            <a:xfrm>
              <a:off x="2192315" y="3736036"/>
              <a:ext cx="139272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>
              <a:stCxn id="60" idx="3"/>
              <a:endCxn id="61" idx="1"/>
            </p:cNvCxnSpPr>
            <p:nvPr/>
          </p:nvCxnSpPr>
          <p:spPr>
            <a:xfrm>
              <a:off x="5504682" y="3736036"/>
              <a:ext cx="136201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à coins arrondis 59"/>
            <p:cNvSpPr/>
            <p:nvPr/>
          </p:nvSpPr>
          <p:spPr>
            <a:xfrm>
              <a:off x="3585041" y="3356991"/>
              <a:ext cx="1919641" cy="75808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+mj-lt"/>
                </a:rPr>
                <a:t>Standards sub-system instances</a:t>
              </a:r>
              <a:endParaRPr lang="en-US" sz="16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1" name="Rectangle à coins arrondis 60"/>
            <p:cNvSpPr/>
            <p:nvPr/>
          </p:nvSpPr>
          <p:spPr>
            <a:xfrm>
              <a:off x="6866699" y="3356991"/>
              <a:ext cx="1943832" cy="75808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+mj-lt"/>
                </a:rPr>
                <a:t>Standard </a:t>
              </a:r>
            </a:p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+mj-lt"/>
                </a:rPr>
                <a:t>system solutions</a:t>
              </a:r>
              <a:endParaRPr lang="en-US" sz="1600" dirty="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62" name="Rectangle à coins arrondis 61"/>
          <p:cNvSpPr/>
          <p:nvPr/>
        </p:nvSpPr>
        <p:spPr>
          <a:xfrm>
            <a:off x="3679837" y="4814819"/>
            <a:ext cx="1896854" cy="758089"/>
          </a:xfrm>
          <a:prstGeom prst="round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+mj-lt"/>
              </a:rPr>
              <a:t>Non-standards sub-system instances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Rectangle à coins arrondis 62"/>
          <p:cNvSpPr/>
          <p:nvPr/>
        </p:nvSpPr>
        <p:spPr>
          <a:xfrm>
            <a:off x="3630620" y="5767254"/>
            <a:ext cx="1946070" cy="7580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+mj-lt"/>
              </a:rPr>
              <a:t>Non-standard 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Sub-systems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Rectangle à coins arrondis 63"/>
          <p:cNvSpPr/>
          <p:nvPr/>
        </p:nvSpPr>
        <p:spPr>
          <a:xfrm>
            <a:off x="6958356" y="4814819"/>
            <a:ext cx="1934124" cy="758089"/>
          </a:xfrm>
          <a:prstGeom prst="round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Non-standard 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system solutions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2411760" y="3933056"/>
            <a:ext cx="1213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Standard</a:t>
            </a:r>
          </a:p>
          <a:p>
            <a:pPr algn="ctr"/>
            <a:r>
              <a:rPr lang="en-US" sz="1600" dirty="0" smtClean="0"/>
              <a:t>associations</a:t>
            </a:r>
            <a:endParaRPr lang="en-US" sz="1600" dirty="0"/>
          </a:p>
        </p:txBody>
      </p:sp>
      <p:sp>
        <p:nvSpPr>
          <p:cNvPr id="66" name="ZoneTexte 65"/>
          <p:cNvSpPr txBox="1"/>
          <p:nvPr/>
        </p:nvSpPr>
        <p:spPr>
          <a:xfrm>
            <a:off x="5724128" y="3933056"/>
            <a:ext cx="1177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Standard</a:t>
            </a:r>
          </a:p>
          <a:p>
            <a:pPr algn="ctr"/>
            <a:r>
              <a:rPr lang="en-US" sz="1600" dirty="0" smtClean="0"/>
              <a:t>integrations</a:t>
            </a:r>
            <a:endParaRPr lang="en-US" sz="1600" dirty="0"/>
          </a:p>
        </p:txBody>
      </p:sp>
      <p:cxnSp>
        <p:nvCxnSpPr>
          <p:cNvPr id="68" name="Connecteur droit avec flèche 67"/>
          <p:cNvCxnSpPr/>
          <p:nvPr/>
        </p:nvCxnSpPr>
        <p:spPr>
          <a:xfrm>
            <a:off x="2273046" y="4259347"/>
            <a:ext cx="1415514" cy="838837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/>
          <p:cNvCxnSpPr/>
          <p:nvPr/>
        </p:nvCxnSpPr>
        <p:spPr>
          <a:xfrm flipV="1">
            <a:off x="2273046" y="5188642"/>
            <a:ext cx="1415514" cy="2045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/>
          <p:nvPr/>
        </p:nvCxnSpPr>
        <p:spPr>
          <a:xfrm flipV="1">
            <a:off x="2278457" y="5318873"/>
            <a:ext cx="1415514" cy="827425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>
            <a:off x="5576689" y="4266019"/>
            <a:ext cx="1381666" cy="838837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>
          <a:xfrm>
            <a:off x="5590826" y="5195909"/>
            <a:ext cx="1381665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/>
          <p:cNvCxnSpPr/>
          <p:nvPr/>
        </p:nvCxnSpPr>
        <p:spPr>
          <a:xfrm flipV="1">
            <a:off x="5590825" y="5318873"/>
            <a:ext cx="1381666" cy="82742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804858" y="2708920"/>
            <a:ext cx="731021" cy="2328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/>
          <p:cNvSpPr/>
          <p:nvPr/>
        </p:nvSpPr>
        <p:spPr>
          <a:xfrm>
            <a:off x="3442982" y="2924944"/>
            <a:ext cx="1271036" cy="2682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2513148" y="2663639"/>
            <a:ext cx="834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6 meters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92" name="Rectangle à coins arrondis 91"/>
          <p:cNvSpPr/>
          <p:nvPr/>
        </p:nvSpPr>
        <p:spPr>
          <a:xfrm>
            <a:off x="2076502" y="3168398"/>
            <a:ext cx="1614613" cy="6926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+mj-lt"/>
              </a:rPr>
              <a:t>Jib NS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4 meters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 Stiffness strong</a:t>
            </a:r>
          </a:p>
        </p:txBody>
      </p:sp>
      <p:sp>
        <p:nvSpPr>
          <p:cNvPr id="94" name="Rectangle à coins arrondis 93"/>
          <p:cNvSpPr/>
          <p:nvPr/>
        </p:nvSpPr>
        <p:spPr>
          <a:xfrm>
            <a:off x="2060341" y="3166685"/>
            <a:ext cx="1614613" cy="6926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+mj-lt"/>
              </a:rPr>
              <a:t>Jib NS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Specific shape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 </a:t>
            </a:r>
          </a:p>
        </p:txBody>
      </p:sp>
      <p:sp>
        <p:nvSpPr>
          <p:cNvPr id="93" name="Rectangle à coins arrondis 92"/>
          <p:cNvSpPr/>
          <p:nvPr/>
        </p:nvSpPr>
        <p:spPr>
          <a:xfrm>
            <a:off x="2096545" y="3158634"/>
            <a:ext cx="1614613" cy="6926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+mj-lt"/>
              </a:rPr>
              <a:t>Jib NS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6 meters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 Stiffness strong</a:t>
            </a:r>
          </a:p>
        </p:txBody>
      </p:sp>
      <p:sp>
        <p:nvSpPr>
          <p:cNvPr id="86" name="Rectangle à coins arrondis 85"/>
          <p:cNvSpPr/>
          <p:nvPr/>
        </p:nvSpPr>
        <p:spPr>
          <a:xfrm>
            <a:off x="292100" y="2178767"/>
            <a:ext cx="1044316" cy="56600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Basket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87" name="Connecteur droit 86"/>
          <p:cNvCxnSpPr/>
          <p:nvPr/>
        </p:nvCxnSpPr>
        <p:spPr>
          <a:xfrm flipH="1">
            <a:off x="837918" y="1965867"/>
            <a:ext cx="2664903" cy="20184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itre 6"/>
          <p:cNvSpPr txBox="1">
            <a:spLocks/>
          </p:cNvSpPr>
          <p:nvPr/>
        </p:nvSpPr>
        <p:spPr>
          <a:xfrm>
            <a:off x="20062" y="-243408"/>
            <a:ext cx="8927975" cy="865187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 cap="sm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EF7D00"/>
                </a:solidFill>
                <a:latin typeface="Trebuchet MS"/>
              </a:rPr>
              <a:t>How to deal with Engineering-to-Order Product/System Configuration?</a:t>
            </a: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 </a:t>
            </a: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Les The six cases of systems configuration in ETO</a:t>
            </a:r>
            <a:endParaRPr lang="en-US" sz="1800" dirty="0">
              <a:solidFill>
                <a:schemeClr val="tx2">
                  <a:lumMod val="40000"/>
                  <a:lumOff val="60000"/>
                </a:schemeClr>
              </a:solidFill>
              <a:latin typeface="Trebuchet MS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035346" y="1882866"/>
            <a:ext cx="3379490" cy="2969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Crane NS : </a:t>
            </a:r>
            <a:r>
              <a:rPr lang="en-US" sz="1400" b="1" dirty="0" smtClean="0">
                <a:solidFill>
                  <a:srgbClr val="FF0000"/>
                </a:solidFill>
              </a:rPr>
              <a:t>Basket</a:t>
            </a:r>
            <a:r>
              <a:rPr lang="en-US" sz="1400" dirty="0" smtClean="0">
                <a:solidFill>
                  <a:schemeClr val="tx1"/>
                </a:solidFill>
              </a:rPr>
              <a:t>, Jib 1, Tower 1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3454369" y="1856666"/>
            <a:ext cx="2485898" cy="2838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Crane NS :</a:t>
            </a:r>
            <a:r>
              <a:rPr lang="en-US" sz="1400" dirty="0" smtClean="0">
                <a:solidFill>
                  <a:schemeClr val="tx1"/>
                </a:solidFill>
              </a:rPr>
              <a:t> Jib 1, Tower 2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517889" y="1894971"/>
            <a:ext cx="2485898" cy="2727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Crane NS : </a:t>
            </a:r>
            <a:r>
              <a:rPr lang="en-US" sz="1400" dirty="0" smtClean="0">
                <a:solidFill>
                  <a:schemeClr val="tx1"/>
                </a:solidFill>
              </a:rPr>
              <a:t>Jib NS, Tower 2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0" name="Rectangle à coins arrondis 119"/>
          <p:cNvSpPr/>
          <p:nvPr/>
        </p:nvSpPr>
        <p:spPr>
          <a:xfrm>
            <a:off x="179512" y="620688"/>
            <a:ext cx="8784976" cy="78949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93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1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1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1F497D"/>
                                      </p:to>
                                    </p:animClr>
                                    <p:set>
                                      <p:cBhvr>
                                        <p:cTn id="91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1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0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1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1F497D"/>
                                      </p:to>
                                    </p:animClr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1F497D"/>
                                      </p:to>
                                    </p:animClr>
                                    <p:set>
                                      <p:cBhvr>
                                        <p:cTn id="142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1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9" grpId="0"/>
      <p:bldP spid="49" grpId="1"/>
      <p:bldP spid="50" grpId="0"/>
      <p:bldP spid="50" grpId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2"/>
      <p:bldP spid="62" grpId="0" animBg="1"/>
      <p:bldP spid="63" grpId="0" animBg="1"/>
      <p:bldP spid="64" grpId="0" animBg="1"/>
      <p:bldP spid="65" grpId="0"/>
      <p:bldP spid="66" grpId="0"/>
      <p:bldP spid="2" grpId="0" animBg="1"/>
      <p:bldP spid="2" grpId="1" animBg="1"/>
      <p:bldP spid="73" grpId="0" animBg="1"/>
      <p:bldP spid="73" grpId="1" animBg="1"/>
      <p:bldP spid="3" grpId="0"/>
      <p:bldP spid="3" grpId="1"/>
      <p:bldP spid="92" grpId="0" animBg="1"/>
      <p:bldP spid="92" grpId="1" animBg="1"/>
      <p:bldP spid="94" grpId="0" animBg="1"/>
      <p:bldP spid="94" grpId="1" animBg="1"/>
      <p:bldP spid="93" grpId="0" animBg="1"/>
      <p:bldP spid="93" grpId="1" animBg="1"/>
      <p:bldP spid="86" grpId="0" animBg="1"/>
      <p:bldP spid="86" grpId="1" animBg="1"/>
      <p:bldP spid="104" grpId="0" animBg="1"/>
      <p:bldP spid="104" grpId="1" animBg="1"/>
      <p:bldP spid="81" grpId="0" animBg="1"/>
      <p:bldP spid="81" grpId="1" animBg="1"/>
      <p:bldP spid="97" grpId="0" animBg="1"/>
      <p:bldP spid="9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US" smtClean="0"/>
              <a:t>8</a:t>
            </a:fld>
            <a:endParaRPr lang="en-US" dirty="0"/>
          </a:p>
        </p:txBody>
      </p:sp>
      <p:sp>
        <p:nvSpPr>
          <p:cNvPr id="110" name="Arc 109"/>
          <p:cNvSpPr/>
          <p:nvPr/>
        </p:nvSpPr>
        <p:spPr>
          <a:xfrm>
            <a:off x="1311360" y="1778436"/>
            <a:ext cx="1338168" cy="2137645"/>
          </a:xfrm>
          <a:prstGeom prst="arc">
            <a:avLst>
              <a:gd name="adj1" fmla="val 16559021"/>
              <a:gd name="adj2" fmla="val 510362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1" name="Arc 110"/>
          <p:cNvSpPr/>
          <p:nvPr/>
        </p:nvSpPr>
        <p:spPr>
          <a:xfrm rot="17165130">
            <a:off x="2592069" y="1967921"/>
            <a:ext cx="777773" cy="997300"/>
          </a:xfrm>
          <a:prstGeom prst="arc">
            <a:avLst>
              <a:gd name="adj1" fmla="val 16723230"/>
              <a:gd name="adj2" fmla="val 4479647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112" name="Groupe 111"/>
          <p:cNvGrpSpPr/>
          <p:nvPr/>
        </p:nvGrpSpPr>
        <p:grpSpPr>
          <a:xfrm>
            <a:off x="1187624" y="3084453"/>
            <a:ext cx="1095902" cy="936104"/>
            <a:chOff x="1315858" y="1020268"/>
            <a:chExt cx="1095902" cy="936104"/>
          </a:xfrm>
        </p:grpSpPr>
        <p:sp>
          <p:nvSpPr>
            <p:cNvPr id="143" name="Rectangle à coins arrondis 142"/>
            <p:cNvSpPr/>
            <p:nvPr/>
          </p:nvSpPr>
          <p:spPr>
            <a:xfrm>
              <a:off x="1315858" y="1052736"/>
              <a:ext cx="1095902" cy="903636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1478211" y="1020268"/>
              <a:ext cx="8097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Stiffness</a:t>
              </a:r>
            </a:p>
          </p:txBody>
        </p:sp>
        <p:sp>
          <p:nvSpPr>
            <p:cNvPr id="145" name="Ellipse 144"/>
            <p:cNvSpPr/>
            <p:nvPr/>
          </p:nvSpPr>
          <p:spPr>
            <a:xfrm>
              <a:off x="1475656" y="141984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6" name="Ellipse 145"/>
            <p:cNvSpPr/>
            <p:nvPr/>
          </p:nvSpPr>
          <p:spPr>
            <a:xfrm>
              <a:off x="2195736" y="141984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7" name="Ellipse 146"/>
            <p:cNvSpPr/>
            <p:nvPr/>
          </p:nvSpPr>
          <p:spPr>
            <a:xfrm>
              <a:off x="1475656" y="177988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8" name="Ellipse 147"/>
            <p:cNvSpPr/>
            <p:nvPr/>
          </p:nvSpPr>
          <p:spPr>
            <a:xfrm>
              <a:off x="2195736" y="177988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552131" y="1648595"/>
              <a:ext cx="63350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strong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1631285" y="1288555"/>
              <a:ext cx="4539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low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3" name="Groupe 112"/>
          <p:cNvGrpSpPr/>
          <p:nvPr/>
        </p:nvGrpSpPr>
        <p:grpSpPr>
          <a:xfrm>
            <a:off x="1187624" y="996221"/>
            <a:ext cx="1098457" cy="1256604"/>
            <a:chOff x="1315858" y="948260"/>
            <a:chExt cx="1098457" cy="1256604"/>
          </a:xfrm>
        </p:grpSpPr>
        <p:sp>
          <p:nvSpPr>
            <p:cNvPr id="135" name="Rectangle à coins arrondis 134"/>
            <p:cNvSpPr/>
            <p:nvPr/>
          </p:nvSpPr>
          <p:spPr>
            <a:xfrm>
              <a:off x="1315858" y="980728"/>
              <a:ext cx="1098457" cy="1224136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36" name="ZoneTexte 135"/>
            <p:cNvSpPr txBox="1"/>
            <p:nvPr/>
          </p:nvSpPr>
          <p:spPr>
            <a:xfrm>
              <a:off x="1537188" y="948260"/>
              <a:ext cx="692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  <p:sp>
          <p:nvSpPr>
            <p:cNvPr id="137" name="Ellipse 136"/>
            <p:cNvSpPr/>
            <p:nvPr/>
          </p:nvSpPr>
          <p:spPr>
            <a:xfrm>
              <a:off x="1475656" y="1347840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38" name="Ellipse 137"/>
            <p:cNvSpPr/>
            <p:nvPr/>
          </p:nvSpPr>
          <p:spPr>
            <a:xfrm>
              <a:off x="2195736" y="1347840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39" name="Ellipse 138"/>
            <p:cNvSpPr/>
            <p:nvPr/>
          </p:nvSpPr>
          <p:spPr>
            <a:xfrm>
              <a:off x="1475656" y="1707880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0" name="Ellipse 139"/>
            <p:cNvSpPr/>
            <p:nvPr/>
          </p:nvSpPr>
          <p:spPr>
            <a:xfrm>
              <a:off x="2195736" y="1707880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1731665" y="1576587"/>
              <a:ext cx="2744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1721052" y="1228307"/>
              <a:ext cx="2744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4" name="Rectangle à coins arrondis 113"/>
          <p:cNvSpPr/>
          <p:nvPr/>
        </p:nvSpPr>
        <p:spPr>
          <a:xfrm>
            <a:off x="3290600" y="1663922"/>
            <a:ext cx="2091825" cy="1397935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5" name="ZoneTexte 114"/>
          <p:cNvSpPr txBox="1"/>
          <p:nvPr/>
        </p:nvSpPr>
        <p:spPr>
          <a:xfrm>
            <a:off x="4175385" y="164429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</a:t>
            </a:r>
          </a:p>
        </p:txBody>
      </p:sp>
      <p:sp>
        <p:nvSpPr>
          <p:cNvPr id="116" name="Ellipse 115"/>
          <p:cNvSpPr/>
          <p:nvPr/>
        </p:nvSpPr>
        <p:spPr>
          <a:xfrm>
            <a:off x="3433657" y="208621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7" name="Ellipse 116"/>
          <p:cNvSpPr/>
          <p:nvPr/>
        </p:nvSpPr>
        <p:spPr>
          <a:xfrm>
            <a:off x="5145421" y="208621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8" name="Ellipse 117"/>
          <p:cNvSpPr/>
          <p:nvPr/>
        </p:nvSpPr>
        <p:spPr>
          <a:xfrm>
            <a:off x="3433657" y="24462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9" name="Ellipse 118"/>
          <p:cNvSpPr/>
          <p:nvPr/>
        </p:nvSpPr>
        <p:spPr>
          <a:xfrm>
            <a:off x="5145421" y="24462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0" name="Rectangle 119"/>
          <p:cNvSpPr/>
          <p:nvPr/>
        </p:nvSpPr>
        <p:spPr>
          <a:xfrm>
            <a:off x="4063950" y="2302237"/>
            <a:ext cx="5293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 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4077475" y="1942197"/>
            <a:ext cx="5293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 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Arc 121"/>
          <p:cNvSpPr/>
          <p:nvPr/>
        </p:nvSpPr>
        <p:spPr>
          <a:xfrm>
            <a:off x="1333893" y="1428269"/>
            <a:ext cx="1408680" cy="2127772"/>
          </a:xfrm>
          <a:prstGeom prst="arc">
            <a:avLst>
              <a:gd name="adj1" fmla="val 16447096"/>
              <a:gd name="adj2" fmla="val 5154837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3" name="Arc 122"/>
          <p:cNvSpPr/>
          <p:nvPr/>
        </p:nvSpPr>
        <p:spPr>
          <a:xfrm rot="16200000">
            <a:off x="2676091" y="1773992"/>
            <a:ext cx="744638" cy="842501"/>
          </a:xfrm>
          <a:prstGeom prst="arc">
            <a:avLst>
              <a:gd name="adj1" fmla="val 17519017"/>
              <a:gd name="adj2" fmla="val 499640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5" name="Arc 124"/>
          <p:cNvSpPr/>
          <p:nvPr/>
        </p:nvSpPr>
        <p:spPr>
          <a:xfrm rot="359468">
            <a:off x="1289808" y="2095984"/>
            <a:ext cx="1424560" cy="1829226"/>
          </a:xfrm>
          <a:prstGeom prst="arc">
            <a:avLst>
              <a:gd name="adj1" fmla="val 16403936"/>
              <a:gd name="adj2" fmla="val 4478832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6" name="Rectangle 125"/>
          <p:cNvSpPr/>
          <p:nvPr/>
        </p:nvSpPr>
        <p:spPr>
          <a:xfrm>
            <a:off x="3761175" y="2681905"/>
            <a:ext cx="11137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Jib _NS_AV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Arc 126"/>
          <p:cNvSpPr/>
          <p:nvPr/>
        </p:nvSpPr>
        <p:spPr>
          <a:xfrm rot="14209190">
            <a:off x="2864674" y="2520377"/>
            <a:ext cx="796840" cy="1654823"/>
          </a:xfrm>
          <a:prstGeom prst="arc">
            <a:avLst>
              <a:gd name="adj1" fmla="val 17654521"/>
              <a:gd name="adj2" fmla="val 2763902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8" name="Rectangle 127"/>
          <p:cNvSpPr/>
          <p:nvPr/>
        </p:nvSpPr>
        <p:spPr>
          <a:xfrm>
            <a:off x="1470340" y="1932325"/>
            <a:ext cx="5277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]4,8[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Ellipse 130"/>
          <p:cNvSpPr/>
          <p:nvPr/>
        </p:nvSpPr>
        <p:spPr>
          <a:xfrm>
            <a:off x="1293370" y="2046734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2" name="Ellipse 131"/>
          <p:cNvSpPr/>
          <p:nvPr/>
        </p:nvSpPr>
        <p:spPr>
          <a:xfrm>
            <a:off x="2038233" y="2043565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3" name="Ellipse 132"/>
          <p:cNvSpPr/>
          <p:nvPr/>
        </p:nvSpPr>
        <p:spPr>
          <a:xfrm>
            <a:off x="5141284" y="2769999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4" name="Ellipse 133"/>
          <p:cNvSpPr/>
          <p:nvPr/>
        </p:nvSpPr>
        <p:spPr>
          <a:xfrm>
            <a:off x="3369349" y="2777036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3" name="ZoneTexte 92"/>
          <p:cNvSpPr txBox="1"/>
          <p:nvPr/>
        </p:nvSpPr>
        <p:spPr>
          <a:xfrm>
            <a:off x="308135" y="5292497"/>
            <a:ext cx="5127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Case 2 : addition of non-standard values </a:t>
            </a:r>
          </a:p>
          <a:p>
            <a:pPr algn="ctr"/>
            <a:r>
              <a:rPr lang="en-US" sz="1600" dirty="0" smtClean="0"/>
              <a:t>for the properties</a:t>
            </a:r>
          </a:p>
        </p:txBody>
      </p:sp>
      <p:sp>
        <p:nvSpPr>
          <p:cNvPr id="48" name="Rectangle à coins arrondis 47"/>
          <p:cNvSpPr/>
          <p:nvPr/>
        </p:nvSpPr>
        <p:spPr>
          <a:xfrm>
            <a:off x="4234235" y="3740789"/>
            <a:ext cx="1218502" cy="97564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49" name="ZoneTexte 48"/>
          <p:cNvSpPr txBox="1"/>
          <p:nvPr/>
        </p:nvSpPr>
        <p:spPr>
          <a:xfrm>
            <a:off x="4514529" y="3708321"/>
            <a:ext cx="640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</a:t>
            </a:r>
          </a:p>
        </p:txBody>
      </p:sp>
      <p:sp>
        <p:nvSpPr>
          <p:cNvPr id="50" name="Ellipse 49"/>
          <p:cNvSpPr/>
          <p:nvPr/>
        </p:nvSpPr>
        <p:spPr>
          <a:xfrm>
            <a:off x="4331508" y="410790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1" name="Ellipse 50"/>
          <p:cNvSpPr/>
          <p:nvPr/>
        </p:nvSpPr>
        <p:spPr>
          <a:xfrm>
            <a:off x="5236713" y="410790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2" name="Ellipse 51"/>
          <p:cNvSpPr/>
          <p:nvPr/>
        </p:nvSpPr>
        <p:spPr>
          <a:xfrm>
            <a:off x="4331508" y="446794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3" name="Ellipse 52"/>
          <p:cNvSpPr/>
          <p:nvPr/>
        </p:nvSpPr>
        <p:spPr>
          <a:xfrm>
            <a:off x="5236713" y="446794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4" name="Rectangle 53"/>
          <p:cNvSpPr/>
          <p:nvPr/>
        </p:nvSpPr>
        <p:spPr>
          <a:xfrm>
            <a:off x="4433065" y="4336648"/>
            <a:ext cx="7748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 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427984" y="3988368"/>
            <a:ext cx="7748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 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à coins arrondis 62"/>
          <p:cNvSpPr/>
          <p:nvPr/>
        </p:nvSpPr>
        <p:spPr>
          <a:xfrm>
            <a:off x="6706589" y="2302237"/>
            <a:ext cx="1609827" cy="1304711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64" name="ZoneTexte 63"/>
          <p:cNvSpPr txBox="1"/>
          <p:nvPr/>
        </p:nvSpPr>
        <p:spPr>
          <a:xfrm>
            <a:off x="7184579" y="2364373"/>
            <a:ext cx="614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170584" y="2600142"/>
            <a:ext cx="748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Crane 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Arc 67"/>
          <p:cNvSpPr/>
          <p:nvPr/>
        </p:nvSpPr>
        <p:spPr>
          <a:xfrm>
            <a:off x="4407014" y="2122217"/>
            <a:ext cx="1333755" cy="2092511"/>
          </a:xfrm>
          <a:prstGeom prst="arc">
            <a:avLst>
              <a:gd name="adj1" fmla="val 16638022"/>
              <a:gd name="adj2" fmla="val 4545025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69" name="Arc 68"/>
          <p:cNvSpPr/>
          <p:nvPr/>
        </p:nvSpPr>
        <p:spPr>
          <a:xfrm rot="16200000">
            <a:off x="5719783" y="2087772"/>
            <a:ext cx="844351" cy="1561311"/>
          </a:xfrm>
          <a:prstGeom prst="arc">
            <a:avLst>
              <a:gd name="adj1" fmla="val 17988078"/>
              <a:gd name="adj2" fmla="val 517833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0" name="Arc 69"/>
          <p:cNvSpPr/>
          <p:nvPr/>
        </p:nvSpPr>
        <p:spPr>
          <a:xfrm>
            <a:off x="4335006" y="2446253"/>
            <a:ext cx="1352468" cy="2198172"/>
          </a:xfrm>
          <a:prstGeom prst="arc">
            <a:avLst>
              <a:gd name="adj1" fmla="val 16852090"/>
              <a:gd name="adj2" fmla="val 440594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1" name="Ellipse 70"/>
          <p:cNvSpPr/>
          <p:nvPr/>
        </p:nvSpPr>
        <p:spPr>
          <a:xfrm>
            <a:off x="6851612" y="305555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2" name="Ellipse 71"/>
          <p:cNvSpPr/>
          <p:nvPr/>
        </p:nvSpPr>
        <p:spPr>
          <a:xfrm>
            <a:off x="8164820" y="304491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3" name="Rectangle 72"/>
          <p:cNvSpPr/>
          <p:nvPr/>
        </p:nvSpPr>
        <p:spPr>
          <a:xfrm>
            <a:off x="7163944" y="2903559"/>
            <a:ext cx="748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Crane 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Arc 73"/>
          <p:cNvSpPr/>
          <p:nvPr/>
        </p:nvSpPr>
        <p:spPr>
          <a:xfrm rot="17011818">
            <a:off x="5833068" y="2549362"/>
            <a:ext cx="1023906" cy="1645442"/>
          </a:xfrm>
          <a:prstGeom prst="arc">
            <a:avLst>
              <a:gd name="adj1" fmla="val 16845629"/>
              <a:gd name="adj2" fmla="val 2945574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0" name="Ellipse 79"/>
          <p:cNvSpPr/>
          <p:nvPr/>
        </p:nvSpPr>
        <p:spPr>
          <a:xfrm>
            <a:off x="6850606" y="275114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1" name="Ellipse 80"/>
          <p:cNvSpPr/>
          <p:nvPr/>
        </p:nvSpPr>
        <p:spPr>
          <a:xfrm>
            <a:off x="8144096" y="273263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3" name="Arc 82"/>
          <p:cNvSpPr/>
          <p:nvPr/>
        </p:nvSpPr>
        <p:spPr>
          <a:xfrm>
            <a:off x="4515592" y="2806335"/>
            <a:ext cx="1424560" cy="1734407"/>
          </a:xfrm>
          <a:prstGeom prst="arc">
            <a:avLst>
              <a:gd name="adj1" fmla="val 16403936"/>
              <a:gd name="adj2" fmla="val 5025509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4" name="Ellipse 83"/>
          <p:cNvSpPr/>
          <p:nvPr/>
        </p:nvSpPr>
        <p:spPr>
          <a:xfrm>
            <a:off x="8115793" y="3300477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5" name="Ellipse 84"/>
          <p:cNvSpPr/>
          <p:nvPr/>
        </p:nvSpPr>
        <p:spPr>
          <a:xfrm>
            <a:off x="6830587" y="3310350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6" name="Rectangle 85"/>
          <p:cNvSpPr/>
          <p:nvPr/>
        </p:nvSpPr>
        <p:spPr>
          <a:xfrm>
            <a:off x="7011673" y="3210734"/>
            <a:ext cx="1027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Crane _NS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Arc 86"/>
          <p:cNvSpPr/>
          <p:nvPr/>
        </p:nvSpPr>
        <p:spPr>
          <a:xfrm rot="17011818">
            <a:off x="5769013" y="2820606"/>
            <a:ext cx="1023906" cy="1645442"/>
          </a:xfrm>
          <a:prstGeom prst="arc">
            <a:avLst>
              <a:gd name="adj1" fmla="val 18119829"/>
              <a:gd name="adj2" fmla="val 2945574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9" name="ZoneTexte 88"/>
          <p:cNvSpPr txBox="1"/>
          <p:nvPr/>
        </p:nvSpPr>
        <p:spPr>
          <a:xfrm>
            <a:off x="1150042" y="4005064"/>
            <a:ext cx="1181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Sub-system </a:t>
            </a:r>
          </a:p>
          <a:p>
            <a:pPr algn="ctr"/>
            <a:r>
              <a:rPr lang="en-US" sz="1600" dirty="0" smtClean="0"/>
              <a:t>properties</a:t>
            </a:r>
            <a:endParaRPr lang="en-US" sz="1600" dirty="0"/>
          </a:p>
        </p:txBody>
      </p:sp>
      <p:sp>
        <p:nvSpPr>
          <p:cNvPr id="90" name="ZoneTexte 89"/>
          <p:cNvSpPr txBox="1"/>
          <p:nvPr/>
        </p:nvSpPr>
        <p:spPr>
          <a:xfrm>
            <a:off x="4261288" y="4716433"/>
            <a:ext cx="12148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Sub-systems</a:t>
            </a:r>
            <a:endParaRPr lang="en-US" sz="1600" dirty="0"/>
          </a:p>
        </p:txBody>
      </p:sp>
      <p:sp>
        <p:nvSpPr>
          <p:cNvPr id="91" name="ZoneTexte 90"/>
          <p:cNvSpPr txBox="1"/>
          <p:nvPr/>
        </p:nvSpPr>
        <p:spPr>
          <a:xfrm>
            <a:off x="7217160" y="3636313"/>
            <a:ext cx="778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System</a:t>
            </a:r>
            <a:endParaRPr lang="en-US" sz="1600" dirty="0"/>
          </a:p>
        </p:txBody>
      </p:sp>
      <p:grpSp>
        <p:nvGrpSpPr>
          <p:cNvPr id="92" name="Groupe 91"/>
          <p:cNvGrpSpPr/>
          <p:nvPr/>
        </p:nvGrpSpPr>
        <p:grpSpPr>
          <a:xfrm>
            <a:off x="1199562" y="3452756"/>
            <a:ext cx="1095902" cy="548006"/>
            <a:chOff x="1319412" y="1388571"/>
            <a:chExt cx="1095902" cy="548006"/>
          </a:xfrm>
        </p:grpSpPr>
        <p:sp>
          <p:nvSpPr>
            <p:cNvPr id="94" name="Rectangle à coins arrondis 93"/>
            <p:cNvSpPr/>
            <p:nvPr/>
          </p:nvSpPr>
          <p:spPr>
            <a:xfrm>
              <a:off x="1319412" y="1388571"/>
              <a:ext cx="1095902" cy="548005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1481765" y="1388572"/>
              <a:ext cx="8097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Stiffness</a:t>
              </a:r>
            </a:p>
          </p:txBody>
        </p:sp>
        <p:sp>
          <p:nvSpPr>
            <p:cNvPr id="96" name="Ellipse 95"/>
            <p:cNvSpPr/>
            <p:nvPr/>
          </p:nvSpPr>
          <p:spPr>
            <a:xfrm>
              <a:off x="1475656" y="177988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97" name="Ellipse 96"/>
            <p:cNvSpPr/>
            <p:nvPr/>
          </p:nvSpPr>
          <p:spPr>
            <a:xfrm>
              <a:off x="2195736" y="177988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555685" y="1628800"/>
              <a:ext cx="63350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strong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9" name="Groupe 98"/>
          <p:cNvGrpSpPr/>
          <p:nvPr/>
        </p:nvGrpSpPr>
        <p:grpSpPr>
          <a:xfrm>
            <a:off x="1196008" y="1672351"/>
            <a:ext cx="1098457" cy="580473"/>
            <a:chOff x="1315858" y="1624390"/>
            <a:chExt cx="1098457" cy="580473"/>
          </a:xfrm>
        </p:grpSpPr>
        <p:sp>
          <p:nvSpPr>
            <p:cNvPr id="100" name="Rectangle à coins arrondis 99"/>
            <p:cNvSpPr/>
            <p:nvPr/>
          </p:nvSpPr>
          <p:spPr>
            <a:xfrm>
              <a:off x="1315858" y="1624390"/>
              <a:ext cx="1098457" cy="580473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1537188" y="1624391"/>
              <a:ext cx="692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</p:grpSp>
      <p:sp>
        <p:nvSpPr>
          <p:cNvPr id="102" name="Rectangle à coins arrondis 101"/>
          <p:cNvSpPr/>
          <p:nvPr/>
        </p:nvSpPr>
        <p:spPr>
          <a:xfrm>
            <a:off x="3295329" y="2381798"/>
            <a:ext cx="2091825" cy="66942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3" name="ZoneTexte 102"/>
          <p:cNvSpPr txBox="1"/>
          <p:nvPr/>
        </p:nvSpPr>
        <p:spPr>
          <a:xfrm>
            <a:off x="4180114" y="2381798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</a:t>
            </a:r>
          </a:p>
        </p:txBody>
      </p:sp>
      <p:sp>
        <p:nvSpPr>
          <p:cNvPr id="104" name="Arc 103"/>
          <p:cNvSpPr/>
          <p:nvPr/>
        </p:nvSpPr>
        <p:spPr>
          <a:xfrm rot="359468">
            <a:off x="1298192" y="2095984"/>
            <a:ext cx="1424560" cy="1829226"/>
          </a:xfrm>
          <a:prstGeom prst="arc">
            <a:avLst>
              <a:gd name="adj1" fmla="val 16403936"/>
              <a:gd name="adj2" fmla="val 4478832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5" name="Rectangle 104"/>
          <p:cNvSpPr/>
          <p:nvPr/>
        </p:nvSpPr>
        <p:spPr>
          <a:xfrm>
            <a:off x="3765904" y="2671271"/>
            <a:ext cx="11137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Jib _NS_AV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Arc 105"/>
          <p:cNvSpPr/>
          <p:nvPr/>
        </p:nvSpPr>
        <p:spPr>
          <a:xfrm rot="14209190">
            <a:off x="2873058" y="2520377"/>
            <a:ext cx="796840" cy="1654823"/>
          </a:xfrm>
          <a:prstGeom prst="arc">
            <a:avLst>
              <a:gd name="adj1" fmla="val 17654521"/>
              <a:gd name="adj2" fmla="val 2763902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7" name="Rectangle 106"/>
          <p:cNvSpPr/>
          <p:nvPr/>
        </p:nvSpPr>
        <p:spPr>
          <a:xfrm>
            <a:off x="1605361" y="1932325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Ellipse 107"/>
          <p:cNvSpPr/>
          <p:nvPr/>
        </p:nvSpPr>
        <p:spPr>
          <a:xfrm>
            <a:off x="1301754" y="2046734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9" name="Ellipse 108"/>
          <p:cNvSpPr/>
          <p:nvPr/>
        </p:nvSpPr>
        <p:spPr>
          <a:xfrm>
            <a:off x="2046617" y="2043565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4" name="Ellipse 123"/>
          <p:cNvSpPr/>
          <p:nvPr/>
        </p:nvSpPr>
        <p:spPr>
          <a:xfrm>
            <a:off x="5149668" y="2769999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1" name="Ellipse 150"/>
          <p:cNvSpPr/>
          <p:nvPr/>
        </p:nvSpPr>
        <p:spPr>
          <a:xfrm>
            <a:off x="3377733" y="2777036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2" name="Rectangle à coins arrondis 151"/>
          <p:cNvSpPr/>
          <p:nvPr/>
        </p:nvSpPr>
        <p:spPr>
          <a:xfrm>
            <a:off x="4240000" y="4070864"/>
            <a:ext cx="1218502" cy="64807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3" name="ZoneTexte 152"/>
          <p:cNvSpPr txBox="1"/>
          <p:nvPr/>
        </p:nvSpPr>
        <p:spPr>
          <a:xfrm>
            <a:off x="4520294" y="4070864"/>
            <a:ext cx="640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</a:t>
            </a:r>
          </a:p>
        </p:txBody>
      </p:sp>
      <p:sp>
        <p:nvSpPr>
          <p:cNvPr id="154" name="Ellipse 153"/>
          <p:cNvSpPr/>
          <p:nvPr/>
        </p:nvSpPr>
        <p:spPr>
          <a:xfrm>
            <a:off x="4339892" y="446794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6" name="Rectangle 155"/>
          <p:cNvSpPr/>
          <p:nvPr/>
        </p:nvSpPr>
        <p:spPr>
          <a:xfrm>
            <a:off x="4438829" y="4339151"/>
            <a:ext cx="7748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 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Rectangle à coins arrondis 156"/>
          <p:cNvSpPr/>
          <p:nvPr/>
        </p:nvSpPr>
        <p:spPr>
          <a:xfrm>
            <a:off x="6714973" y="2989682"/>
            <a:ext cx="1609827" cy="61726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8" name="ZoneTexte 157"/>
          <p:cNvSpPr txBox="1"/>
          <p:nvPr/>
        </p:nvSpPr>
        <p:spPr>
          <a:xfrm>
            <a:off x="7192963" y="2988241"/>
            <a:ext cx="614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Crane</a:t>
            </a:r>
          </a:p>
        </p:txBody>
      </p:sp>
      <p:sp>
        <p:nvSpPr>
          <p:cNvPr id="159" name="Arc 158"/>
          <p:cNvSpPr/>
          <p:nvPr/>
        </p:nvSpPr>
        <p:spPr>
          <a:xfrm>
            <a:off x="4523976" y="2806335"/>
            <a:ext cx="1424560" cy="1696467"/>
          </a:xfrm>
          <a:prstGeom prst="arc">
            <a:avLst>
              <a:gd name="adj1" fmla="val 16403936"/>
              <a:gd name="adj2" fmla="val 5131749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60" name="Ellipse 159"/>
          <p:cNvSpPr/>
          <p:nvPr/>
        </p:nvSpPr>
        <p:spPr>
          <a:xfrm>
            <a:off x="8124177" y="3300477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61" name="Ellipse 160"/>
          <p:cNvSpPr/>
          <p:nvPr/>
        </p:nvSpPr>
        <p:spPr>
          <a:xfrm>
            <a:off x="6838971" y="3310350"/>
            <a:ext cx="128615" cy="134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62" name="Rectangle 161"/>
          <p:cNvSpPr/>
          <p:nvPr/>
        </p:nvSpPr>
        <p:spPr>
          <a:xfrm>
            <a:off x="7011024" y="3228469"/>
            <a:ext cx="1027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Crane _NS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Arc 162"/>
          <p:cNvSpPr/>
          <p:nvPr/>
        </p:nvSpPr>
        <p:spPr>
          <a:xfrm rot="17011818">
            <a:off x="5777397" y="2820606"/>
            <a:ext cx="1023906" cy="1645442"/>
          </a:xfrm>
          <a:prstGeom prst="arc">
            <a:avLst>
              <a:gd name="adj1" fmla="val 18180417"/>
              <a:gd name="adj2" fmla="val 2945574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ZoneTexte 1"/>
          <p:cNvSpPr txBox="1"/>
          <p:nvPr/>
        </p:nvSpPr>
        <p:spPr>
          <a:xfrm>
            <a:off x="5148064" y="5292497"/>
            <a:ext cx="3512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Case 5 : Addition of a non-standard sub-system to a system</a:t>
            </a:r>
            <a:endParaRPr lang="en-US" sz="1600" dirty="0"/>
          </a:p>
        </p:txBody>
      </p:sp>
      <p:sp>
        <p:nvSpPr>
          <p:cNvPr id="130" name="Titre 6"/>
          <p:cNvSpPr txBox="1">
            <a:spLocks/>
          </p:cNvSpPr>
          <p:nvPr/>
        </p:nvSpPr>
        <p:spPr>
          <a:xfrm>
            <a:off x="20062" y="-243408"/>
            <a:ext cx="8927975" cy="865187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 cap="sm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EF7D00"/>
                </a:solidFill>
                <a:latin typeface="Trebuchet MS"/>
              </a:rPr>
              <a:t>How to deal with Engineering-to-Order Product/System Configuration?</a:t>
            </a: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 </a:t>
            </a: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Extension of existing configuration models : case 2 and case 5</a:t>
            </a:r>
            <a:endParaRPr lang="en-US" sz="1800" dirty="0">
              <a:solidFill>
                <a:schemeClr val="tx2">
                  <a:lumMod val="40000"/>
                  <a:lumOff val="60000"/>
                </a:schemeClr>
              </a:solidFill>
              <a:latin typeface="Trebuchet MS"/>
            </a:endParaRPr>
          </a:p>
        </p:txBody>
      </p:sp>
      <p:sp>
        <p:nvSpPr>
          <p:cNvPr id="164" name="Rectangle à coins arrondis 163"/>
          <p:cNvSpPr/>
          <p:nvPr/>
        </p:nvSpPr>
        <p:spPr>
          <a:xfrm>
            <a:off x="179512" y="620688"/>
            <a:ext cx="8784976" cy="78949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Ellipse 154"/>
          <p:cNvSpPr/>
          <p:nvPr/>
        </p:nvSpPr>
        <p:spPr>
          <a:xfrm>
            <a:off x="5245097" y="446794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66" name="Rectangle à coins arrondis 165"/>
          <p:cNvSpPr/>
          <p:nvPr/>
        </p:nvSpPr>
        <p:spPr>
          <a:xfrm>
            <a:off x="3810744" y="775159"/>
            <a:ext cx="1614613" cy="6926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Length NS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6 meters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 Stiffness strong</a:t>
            </a:r>
          </a:p>
        </p:txBody>
      </p:sp>
      <p:cxnSp>
        <p:nvCxnSpPr>
          <p:cNvPr id="4" name="Connecteur droit avec flèche 3"/>
          <p:cNvCxnSpPr>
            <a:stCxn id="166" idx="1"/>
            <a:endCxn id="101" idx="2"/>
          </p:cNvCxnSpPr>
          <p:nvPr/>
        </p:nvCxnSpPr>
        <p:spPr>
          <a:xfrm flipH="1">
            <a:off x="1763747" y="1121484"/>
            <a:ext cx="2046997" cy="8586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51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 animBg="1"/>
      <p:bldP spid="114" grpId="0" animBg="1"/>
      <p:bldP spid="115" grpId="0"/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 animBg="1"/>
      <p:bldP spid="123" grpId="0" animBg="1"/>
      <p:bldP spid="125" grpId="0" animBg="1"/>
      <p:bldP spid="125" grpId="1" animBg="1"/>
      <p:bldP spid="126" grpId="0"/>
      <p:bldP spid="126" grpId="1"/>
      <p:bldP spid="127" grpId="0" animBg="1"/>
      <p:bldP spid="127" grpId="1" animBg="1"/>
      <p:bldP spid="128" grpId="0"/>
      <p:bldP spid="128" grpId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48" grpId="0" animBg="1"/>
      <p:bldP spid="49" grpId="0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63" grpId="0" animBg="1"/>
      <p:bldP spid="64" grpId="0"/>
      <p:bldP spid="67" grpId="0"/>
      <p:bldP spid="68" grpId="0" animBg="1"/>
      <p:bldP spid="69" grpId="0" animBg="1"/>
      <p:bldP spid="70" grpId="0" animBg="1"/>
      <p:bldP spid="71" grpId="0" animBg="1"/>
      <p:bldP spid="72" grpId="0" animBg="1"/>
      <p:bldP spid="73" grpId="0"/>
      <p:bldP spid="74" grpId="0" animBg="1"/>
      <p:bldP spid="80" grpId="0" animBg="1"/>
      <p:bldP spid="81" grpId="0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/>
      <p:bldP spid="86" grpId="1"/>
      <p:bldP spid="87" grpId="0" animBg="1"/>
      <p:bldP spid="87" grpId="1" animBg="1"/>
      <p:bldP spid="102" grpId="0" animBg="1"/>
      <p:bldP spid="103" grpId="0"/>
      <p:bldP spid="104" grpId="0" animBg="1"/>
      <p:bldP spid="105" grpId="0"/>
      <p:bldP spid="106" grpId="0" animBg="1"/>
      <p:bldP spid="107" grpId="0"/>
      <p:bldP spid="108" grpId="0" animBg="1"/>
      <p:bldP spid="109" grpId="0" animBg="1"/>
      <p:bldP spid="124" grpId="0" animBg="1"/>
      <p:bldP spid="151" grpId="0" animBg="1"/>
      <p:bldP spid="152" grpId="0" animBg="1"/>
      <p:bldP spid="153" grpId="0"/>
      <p:bldP spid="154" grpId="0" animBg="1"/>
      <p:bldP spid="156" grpId="0"/>
      <p:bldP spid="157" grpId="0" animBg="1"/>
      <p:bldP spid="158" grpId="0"/>
      <p:bldP spid="159" grpId="0" animBg="1"/>
      <p:bldP spid="160" grpId="0" animBg="1"/>
      <p:bldP spid="161" grpId="0" animBg="1"/>
      <p:bldP spid="162" grpId="0"/>
      <p:bldP spid="163" grpId="0" animBg="1"/>
      <p:bldP spid="2" grpId="0"/>
      <p:bldP spid="155" grpId="0" animBg="1"/>
      <p:bldP spid="1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7" name="Groupe 3076"/>
          <p:cNvGrpSpPr/>
          <p:nvPr/>
        </p:nvGrpSpPr>
        <p:grpSpPr>
          <a:xfrm>
            <a:off x="4558537" y="1268760"/>
            <a:ext cx="4200082" cy="1878634"/>
            <a:chOff x="4558537" y="1268760"/>
            <a:chExt cx="4200082" cy="1878634"/>
          </a:xfrm>
        </p:grpSpPr>
        <p:sp>
          <p:nvSpPr>
            <p:cNvPr id="176" name="Rectangle à coins arrondis 175"/>
            <p:cNvSpPr/>
            <p:nvPr/>
          </p:nvSpPr>
          <p:spPr>
            <a:xfrm>
              <a:off x="6368158" y="2708920"/>
              <a:ext cx="816206" cy="438474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11" name="Rectangle à coins arrondis 210"/>
            <p:cNvSpPr/>
            <p:nvPr/>
          </p:nvSpPr>
          <p:spPr>
            <a:xfrm>
              <a:off x="4558537" y="2320446"/>
              <a:ext cx="734083" cy="415818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12" name="ZoneTexte 211"/>
            <p:cNvSpPr txBox="1"/>
            <p:nvPr/>
          </p:nvSpPr>
          <p:spPr>
            <a:xfrm>
              <a:off x="4578243" y="2276872"/>
              <a:ext cx="7205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Stiffness</a:t>
              </a:r>
            </a:p>
          </p:txBody>
        </p:sp>
        <p:sp>
          <p:nvSpPr>
            <p:cNvPr id="209" name="Rectangle à coins arrondis 208"/>
            <p:cNvSpPr/>
            <p:nvPr/>
          </p:nvSpPr>
          <p:spPr>
            <a:xfrm>
              <a:off x="4558537" y="1308070"/>
              <a:ext cx="735795" cy="392738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10" name="ZoneTexte 209"/>
            <p:cNvSpPr txBox="1"/>
            <p:nvPr/>
          </p:nvSpPr>
          <p:spPr>
            <a:xfrm>
              <a:off x="4627692" y="1268760"/>
              <a:ext cx="6222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  <p:sp>
          <p:nvSpPr>
            <p:cNvPr id="189" name="Rectangle à coins arrondis 188"/>
            <p:cNvSpPr/>
            <p:nvPr/>
          </p:nvSpPr>
          <p:spPr>
            <a:xfrm>
              <a:off x="5736070" y="1772816"/>
              <a:ext cx="1401197" cy="452921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6278817" y="1744612"/>
              <a:ext cx="3642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Jib</a:t>
              </a:r>
            </a:p>
          </p:txBody>
        </p:sp>
        <p:sp>
          <p:nvSpPr>
            <p:cNvPr id="197" name="ZoneTexte 196"/>
            <p:cNvSpPr txBox="1"/>
            <p:nvPr/>
          </p:nvSpPr>
          <p:spPr>
            <a:xfrm>
              <a:off x="6482197" y="2708920"/>
              <a:ext cx="576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Tower</a:t>
              </a:r>
            </a:p>
          </p:txBody>
        </p:sp>
        <p:sp>
          <p:nvSpPr>
            <p:cNvPr id="199" name="Rectangle à coins arrondis 198"/>
            <p:cNvSpPr/>
            <p:nvPr/>
          </p:nvSpPr>
          <p:spPr>
            <a:xfrm>
              <a:off x="7680286" y="2048284"/>
              <a:ext cx="1078333" cy="401782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00" name="ZoneTexte 199"/>
            <p:cNvSpPr txBox="1"/>
            <p:nvPr/>
          </p:nvSpPr>
          <p:spPr>
            <a:xfrm>
              <a:off x="7929522" y="1988840"/>
              <a:ext cx="5533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Crane</a:t>
              </a:r>
            </a:p>
          </p:txBody>
        </p: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US" smtClean="0"/>
              <a:t>9</a:t>
            </a:fld>
            <a:endParaRPr lang="en-US" dirty="0"/>
          </a:p>
        </p:txBody>
      </p:sp>
      <p:sp>
        <p:nvSpPr>
          <p:cNvPr id="9" name="Titre 6"/>
          <p:cNvSpPr txBox="1">
            <a:spLocks/>
          </p:cNvSpPr>
          <p:nvPr/>
        </p:nvSpPr>
        <p:spPr>
          <a:xfrm>
            <a:off x="20062" y="-243408"/>
            <a:ext cx="8927975" cy="865187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 cap="sm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EF7D00"/>
                </a:solidFill>
                <a:latin typeface="Trebuchet MS"/>
              </a:rPr>
              <a:t>How to deal with Engineering-to-Order Product/System Configuration?</a:t>
            </a: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 </a:t>
            </a: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Consequences of the proposed approach on the supplier companies</a:t>
            </a:r>
            <a:endParaRPr lang="en-US" sz="1800" dirty="0">
              <a:solidFill>
                <a:schemeClr val="tx2">
                  <a:lumMod val="40000"/>
                  <a:lumOff val="60000"/>
                </a:schemeClr>
              </a:solidFill>
              <a:latin typeface="Trebuchet MS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79512" y="620688"/>
            <a:ext cx="8784976" cy="78949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Espace réservé du contenu 2"/>
          <p:cNvSpPr>
            <a:spLocks noGrp="1"/>
          </p:cNvSpPr>
          <p:nvPr>
            <p:ph idx="1"/>
          </p:nvPr>
        </p:nvSpPr>
        <p:spPr>
          <a:xfrm>
            <a:off x="107504" y="1052736"/>
            <a:ext cx="6840760" cy="5112915"/>
          </a:xfrm>
        </p:spPr>
        <p:txBody>
          <a:bodyPr>
            <a:normAutofit/>
          </a:bodyPr>
          <a:lstStyle/>
          <a:p>
            <a:pPr lvl="1">
              <a:buClr>
                <a:schemeClr val="accent5"/>
              </a:buClr>
              <a:buBlip>
                <a:blip r:embed="rId2"/>
              </a:buBlip>
            </a:pPr>
            <a:r>
              <a:rPr lang="en-US" sz="1600" dirty="0" smtClean="0">
                <a:sym typeface="Wingdings" panose="05000000000000000000" pitchFamily="2" charset="2"/>
              </a:rPr>
              <a:t>Identification of system features</a:t>
            </a:r>
          </a:p>
          <a:p>
            <a:pPr lvl="2" indent="-285750">
              <a:lnSpc>
                <a:spcPct val="150000"/>
              </a:lnSpc>
              <a:spcBef>
                <a:spcPts val="0"/>
              </a:spcBef>
              <a:buClr>
                <a:schemeClr val="accent5"/>
              </a:buClr>
              <a:buBlip>
                <a:blip r:embed="rId2"/>
              </a:buBlip>
            </a:pPr>
            <a:r>
              <a:rPr lang="en-US" sz="1600" dirty="0" smtClean="0">
                <a:sym typeface="Wingdings" panose="05000000000000000000" pitchFamily="2" charset="2"/>
              </a:rPr>
              <a:t>Standard</a:t>
            </a:r>
          </a:p>
          <a:p>
            <a:pPr lvl="2" indent="-285750">
              <a:lnSpc>
                <a:spcPct val="150000"/>
              </a:lnSpc>
              <a:buClr>
                <a:schemeClr val="accent5"/>
              </a:buClr>
              <a:buBlip>
                <a:blip r:embed="rId2"/>
              </a:buBlip>
            </a:pPr>
            <a:r>
              <a:rPr lang="en-US" sz="1600" dirty="0" smtClean="0">
                <a:sym typeface="Wingdings" panose="05000000000000000000" pitchFamily="2" charset="2"/>
              </a:rPr>
              <a:t>Non-standard acceptable</a:t>
            </a:r>
          </a:p>
          <a:p>
            <a:pPr lvl="2" indent="-285750">
              <a:lnSpc>
                <a:spcPct val="150000"/>
              </a:lnSpc>
              <a:spcAft>
                <a:spcPts val="600"/>
              </a:spcAft>
              <a:buClr>
                <a:schemeClr val="accent5"/>
              </a:buClr>
              <a:buBlip>
                <a:blip r:embed="rId2"/>
              </a:buBlip>
            </a:pPr>
            <a:r>
              <a:rPr lang="en-US" sz="1600" dirty="0" smtClean="0">
                <a:sym typeface="Wingdings" panose="05000000000000000000" pitchFamily="2" charset="2"/>
              </a:rPr>
              <a:t>Non-acceptable</a:t>
            </a:r>
          </a:p>
          <a:p>
            <a:pPr lvl="1">
              <a:buClr>
                <a:schemeClr val="accent5"/>
              </a:buClr>
              <a:buBlip>
                <a:blip r:embed="rId2"/>
              </a:buBlip>
            </a:pPr>
            <a:r>
              <a:rPr lang="en-US" sz="1600" dirty="0" smtClean="0">
                <a:sym typeface="Wingdings" panose="05000000000000000000" pitchFamily="2" charset="2"/>
              </a:rPr>
              <a:t>Generic model updating</a:t>
            </a:r>
            <a:endParaRPr lang="en-US" sz="2200" b="1" dirty="0" smtClean="0">
              <a:sym typeface="Wingdings" panose="05000000000000000000" pitchFamily="2" charset="2"/>
            </a:endParaRPr>
          </a:p>
          <a:p>
            <a:pPr marL="914400" lvl="2" indent="0">
              <a:spcBef>
                <a:spcPts val="0"/>
              </a:spcBef>
              <a:buClr>
                <a:schemeClr val="accent5"/>
              </a:buClr>
              <a:buNone/>
            </a:pPr>
            <a:endParaRPr lang="en-US" sz="1800" i="1" dirty="0" smtClean="0">
              <a:sym typeface="Wingdings" panose="05000000000000000000" pitchFamily="2" charset="2"/>
            </a:endParaRPr>
          </a:p>
          <a:p>
            <a:pPr marL="914400" lvl="2" indent="0">
              <a:spcBef>
                <a:spcPts val="0"/>
              </a:spcBef>
              <a:buNone/>
            </a:pPr>
            <a:endParaRPr lang="en-US" i="1" dirty="0" smtClean="0">
              <a:sym typeface="Wingdings" panose="05000000000000000000" pitchFamily="2" charset="2"/>
            </a:endParaRPr>
          </a:p>
          <a:p>
            <a:pPr marL="914400" lvl="2" indent="0">
              <a:spcBef>
                <a:spcPts val="0"/>
              </a:spcBef>
              <a:buNone/>
            </a:pPr>
            <a:endParaRPr lang="en-US" i="1" dirty="0" smtClean="0">
              <a:sym typeface="Wingdings" panose="05000000000000000000" pitchFamily="2" charset="2"/>
            </a:endParaRPr>
          </a:p>
          <a:p>
            <a:pPr lvl="2">
              <a:spcBef>
                <a:spcPts val="0"/>
              </a:spcBef>
            </a:pPr>
            <a:endParaRPr lang="en-US" dirty="0" smtClean="0">
              <a:sym typeface="Wingdings" panose="05000000000000000000" pitchFamily="2" charset="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68364" y="786190"/>
            <a:ext cx="4922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b="1" dirty="0" smtClean="0">
                <a:solidFill>
                  <a:srgbClr val="0070C0"/>
                </a:solidFill>
              </a:rPr>
              <a:t>Two major consequences on the supplier companies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2101482" y="4150048"/>
            <a:ext cx="5277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]4,8[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779711" y="3156461"/>
            <a:ext cx="5667969" cy="3352492"/>
            <a:chOff x="1779711" y="3156461"/>
            <a:chExt cx="5667969" cy="3352492"/>
          </a:xfrm>
        </p:grpSpPr>
        <p:sp>
          <p:nvSpPr>
            <p:cNvPr id="164" name="Arc 163"/>
            <p:cNvSpPr/>
            <p:nvPr/>
          </p:nvSpPr>
          <p:spPr>
            <a:xfrm rot="359468">
              <a:off x="2083442" y="4280932"/>
              <a:ext cx="1099948" cy="1306356"/>
            </a:xfrm>
            <a:prstGeom prst="arc">
              <a:avLst>
                <a:gd name="adj1" fmla="val 16206976"/>
                <a:gd name="adj2" fmla="val 4737286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grpSp>
          <p:nvGrpSpPr>
            <p:cNvPr id="4" name="Groupe 3"/>
            <p:cNvGrpSpPr/>
            <p:nvPr/>
          </p:nvGrpSpPr>
          <p:grpSpPr>
            <a:xfrm>
              <a:off x="1779711" y="3156461"/>
              <a:ext cx="5667969" cy="3352492"/>
              <a:chOff x="1779711" y="3156461"/>
              <a:chExt cx="5667969" cy="3352492"/>
            </a:xfrm>
          </p:grpSpPr>
          <p:sp>
            <p:nvSpPr>
              <p:cNvPr id="92" name="Arc 91"/>
              <p:cNvSpPr/>
              <p:nvPr/>
            </p:nvSpPr>
            <p:spPr>
              <a:xfrm>
                <a:off x="2038854" y="3810174"/>
                <a:ext cx="1033242" cy="1786475"/>
              </a:xfrm>
              <a:prstGeom prst="arc">
                <a:avLst>
                  <a:gd name="adj1" fmla="val 16559021"/>
                  <a:gd name="adj2" fmla="val 5103623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93" name="Arc 92"/>
              <p:cNvSpPr/>
              <p:nvPr/>
            </p:nvSpPr>
            <p:spPr>
              <a:xfrm rot="17165130">
                <a:off x="3003001" y="4000240"/>
                <a:ext cx="650001" cy="770047"/>
              </a:xfrm>
              <a:prstGeom prst="arc">
                <a:avLst>
                  <a:gd name="adj1" fmla="val 16723230"/>
                  <a:gd name="adj2" fmla="val 4479647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94" name="Rectangle à coins arrondis 93"/>
              <p:cNvSpPr/>
              <p:nvPr/>
            </p:nvSpPr>
            <p:spPr>
              <a:xfrm>
                <a:off x="1943313" y="4928774"/>
                <a:ext cx="846181" cy="751462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95" name="ZoneTexte 94"/>
              <p:cNvSpPr txBox="1"/>
              <p:nvPr/>
            </p:nvSpPr>
            <p:spPr>
              <a:xfrm>
                <a:off x="1976411" y="4901640"/>
                <a:ext cx="8097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Stiffness</a:t>
                </a:r>
              </a:p>
            </p:txBody>
          </p:sp>
          <p:sp>
            <p:nvSpPr>
              <p:cNvPr id="96" name="Ellipse 95"/>
              <p:cNvSpPr/>
              <p:nvPr/>
            </p:nvSpPr>
            <p:spPr>
              <a:xfrm>
                <a:off x="2066699" y="5235578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97" name="Ellipse 96"/>
              <p:cNvSpPr/>
              <p:nvPr/>
            </p:nvSpPr>
            <p:spPr>
              <a:xfrm>
                <a:off x="2622695" y="5235578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98" name="Ellipse 97"/>
              <p:cNvSpPr/>
              <p:nvPr/>
            </p:nvSpPr>
            <p:spPr>
              <a:xfrm>
                <a:off x="2066699" y="5536471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99" name="Ellipse 98"/>
              <p:cNvSpPr/>
              <p:nvPr/>
            </p:nvSpPr>
            <p:spPr>
              <a:xfrm>
                <a:off x="2622695" y="5536471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2066285" y="5404032"/>
                <a:ext cx="63350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strong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2143337" y="5106970"/>
                <a:ext cx="45397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" name="Rectangle à coins arrondis 101"/>
              <p:cNvSpPr/>
              <p:nvPr/>
            </p:nvSpPr>
            <p:spPr>
              <a:xfrm>
                <a:off x="1943313" y="3163610"/>
                <a:ext cx="848154" cy="1303833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03" name="ZoneTexte 102"/>
              <p:cNvSpPr txBox="1"/>
              <p:nvPr/>
            </p:nvSpPr>
            <p:spPr>
              <a:xfrm>
                <a:off x="2035275" y="3156461"/>
                <a:ext cx="6928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Length</a:t>
                </a:r>
              </a:p>
            </p:txBody>
          </p:sp>
          <p:sp>
            <p:nvSpPr>
              <p:cNvPr id="104" name="Ellipse 103"/>
              <p:cNvSpPr/>
              <p:nvPr/>
            </p:nvSpPr>
            <p:spPr>
              <a:xfrm>
                <a:off x="2066699" y="3490398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05" name="Ellipse 104"/>
              <p:cNvSpPr/>
              <p:nvPr/>
            </p:nvSpPr>
            <p:spPr>
              <a:xfrm>
                <a:off x="2622695" y="3490398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06" name="Ellipse 105"/>
              <p:cNvSpPr/>
              <p:nvPr/>
            </p:nvSpPr>
            <p:spPr>
              <a:xfrm>
                <a:off x="2066699" y="3791291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07" name="Ellipse 106"/>
              <p:cNvSpPr/>
              <p:nvPr/>
            </p:nvSpPr>
            <p:spPr>
              <a:xfrm>
                <a:off x="2622695" y="3791291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2233103" y="3681567"/>
                <a:ext cx="2744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2224909" y="3390502"/>
                <a:ext cx="2744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" name="Rectangle à coins arrondis 109"/>
              <p:cNvSpPr/>
              <p:nvPr/>
            </p:nvSpPr>
            <p:spPr>
              <a:xfrm>
                <a:off x="3567088" y="3714473"/>
                <a:ext cx="1615164" cy="1359451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11" name="ZoneTexte 110"/>
              <p:cNvSpPr txBox="1"/>
              <p:nvPr/>
            </p:nvSpPr>
            <p:spPr>
              <a:xfrm>
                <a:off x="4205293" y="3698068"/>
                <a:ext cx="3946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Jib</a:t>
                </a:r>
              </a:p>
            </p:txBody>
          </p:sp>
          <p:sp>
            <p:nvSpPr>
              <p:cNvPr id="112" name="Ellipse 111"/>
              <p:cNvSpPr/>
              <p:nvPr/>
            </p:nvSpPr>
            <p:spPr>
              <a:xfrm>
                <a:off x="3677547" y="4067390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13" name="Ellipse 112"/>
              <p:cNvSpPr/>
              <p:nvPr/>
            </p:nvSpPr>
            <p:spPr>
              <a:xfrm>
                <a:off x="4999254" y="4067390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14" name="Ellipse 113"/>
              <p:cNvSpPr/>
              <p:nvPr/>
            </p:nvSpPr>
            <p:spPr>
              <a:xfrm>
                <a:off x="3677547" y="4368283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15" name="Ellipse 114"/>
              <p:cNvSpPr/>
              <p:nvPr/>
            </p:nvSpPr>
            <p:spPr>
              <a:xfrm>
                <a:off x="4999254" y="4368283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4103910" y="4247926"/>
                <a:ext cx="52931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Jib 2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4114353" y="3947033"/>
                <a:ext cx="52931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Jib 1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Arc 117"/>
              <p:cNvSpPr/>
              <p:nvPr/>
            </p:nvSpPr>
            <p:spPr>
              <a:xfrm>
                <a:off x="2056252" y="3517533"/>
                <a:ext cx="1087687" cy="1778224"/>
              </a:xfrm>
              <a:prstGeom prst="arc">
                <a:avLst>
                  <a:gd name="adj1" fmla="val 16447096"/>
                  <a:gd name="adj2" fmla="val 5154837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19" name="Arc 118"/>
              <p:cNvSpPr/>
              <p:nvPr/>
            </p:nvSpPr>
            <p:spPr>
              <a:xfrm rot="16200000">
                <a:off x="3013573" y="3777890"/>
                <a:ext cx="622310" cy="761238"/>
              </a:xfrm>
              <a:prstGeom prst="arc">
                <a:avLst>
                  <a:gd name="adj1" fmla="val 18490348"/>
                  <a:gd name="adj2" fmla="val 4996403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820647" y="4751834"/>
                <a:ext cx="111370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Jib _NS_AV</a:t>
                </a:r>
                <a:endParaRPr 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Ellipse 121"/>
              <p:cNvSpPr/>
              <p:nvPr/>
            </p:nvSpPr>
            <p:spPr>
              <a:xfrm>
                <a:off x="2026957" y="4230852"/>
                <a:ext cx="99308" cy="11210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23" name="Ellipse 122"/>
              <p:cNvSpPr/>
              <p:nvPr/>
            </p:nvSpPr>
            <p:spPr>
              <a:xfrm>
                <a:off x="2600096" y="4243014"/>
                <a:ext cx="99308" cy="11210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24" name="Ellipse 123"/>
              <p:cNvSpPr/>
              <p:nvPr/>
            </p:nvSpPr>
            <p:spPr>
              <a:xfrm>
                <a:off x="3655692" y="4839404"/>
                <a:ext cx="99308" cy="11210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25" name="Rectangle à coins arrondis 124"/>
              <p:cNvSpPr/>
              <p:nvPr/>
            </p:nvSpPr>
            <p:spPr>
              <a:xfrm>
                <a:off x="4295698" y="5450153"/>
                <a:ext cx="940844" cy="755188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26" name="ZoneTexte 125"/>
              <p:cNvSpPr txBox="1"/>
              <p:nvPr/>
            </p:nvSpPr>
            <p:spPr>
              <a:xfrm>
                <a:off x="4499297" y="5423020"/>
                <a:ext cx="5199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Tour</a:t>
                </a:r>
              </a:p>
            </p:txBody>
          </p:sp>
          <p:sp>
            <p:nvSpPr>
              <p:cNvPr id="127" name="Ellipse 126"/>
              <p:cNvSpPr/>
              <p:nvPr/>
            </p:nvSpPr>
            <p:spPr>
              <a:xfrm>
                <a:off x="4370806" y="5756957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28" name="Ellipse 127"/>
              <p:cNvSpPr/>
              <p:nvPr/>
            </p:nvSpPr>
            <p:spPr>
              <a:xfrm>
                <a:off x="5069744" y="5756957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29" name="Ellipse 128"/>
              <p:cNvSpPr/>
              <p:nvPr/>
            </p:nvSpPr>
            <p:spPr>
              <a:xfrm>
                <a:off x="4370806" y="6057850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4421054" y="5948126"/>
                <a:ext cx="65460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Tour 2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4421054" y="5657061"/>
                <a:ext cx="65460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Tour 1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Rectangle à coins arrondis 131"/>
              <p:cNvSpPr/>
              <p:nvPr/>
            </p:nvSpPr>
            <p:spPr>
              <a:xfrm>
                <a:off x="6204681" y="4282340"/>
                <a:ext cx="1242999" cy="1363511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33" name="ZoneTexte 132"/>
              <p:cNvSpPr txBox="1"/>
              <p:nvPr/>
            </p:nvSpPr>
            <p:spPr>
              <a:xfrm>
                <a:off x="6503766" y="4299854"/>
                <a:ext cx="6142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Crane</a:t>
                </a:r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6477620" y="4496891"/>
                <a:ext cx="74892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Crane 1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Arc 134"/>
              <p:cNvSpPr/>
              <p:nvPr/>
            </p:nvSpPr>
            <p:spPr>
              <a:xfrm>
                <a:off x="4429107" y="4097479"/>
                <a:ext cx="1029835" cy="1748755"/>
              </a:xfrm>
              <a:prstGeom prst="arc">
                <a:avLst>
                  <a:gd name="adj1" fmla="val 16638022"/>
                  <a:gd name="adj2" fmla="val 4845419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36" name="Arc 135"/>
              <p:cNvSpPr/>
              <p:nvPr/>
            </p:nvSpPr>
            <p:spPr>
              <a:xfrm rot="16200000">
                <a:off x="5415891" y="4118334"/>
                <a:ext cx="705642" cy="1205538"/>
              </a:xfrm>
              <a:prstGeom prst="arc">
                <a:avLst>
                  <a:gd name="adj1" fmla="val 18167931"/>
                  <a:gd name="adj2" fmla="val 5178331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37" name="Arc 136"/>
              <p:cNvSpPr/>
              <p:nvPr/>
            </p:nvSpPr>
            <p:spPr>
              <a:xfrm>
                <a:off x="4373507" y="4368283"/>
                <a:ext cx="1044283" cy="1837058"/>
              </a:xfrm>
              <a:prstGeom prst="arc">
                <a:avLst>
                  <a:gd name="adj1" fmla="val 16852090"/>
                  <a:gd name="adj2" fmla="val 4405948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38" name="Ellipse 137"/>
              <p:cNvSpPr/>
              <p:nvPr/>
            </p:nvSpPr>
            <p:spPr>
              <a:xfrm>
                <a:off x="6316658" y="4877490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39" name="Ellipse 138"/>
              <p:cNvSpPr/>
              <p:nvPr/>
            </p:nvSpPr>
            <p:spPr>
              <a:xfrm>
                <a:off x="7330628" y="4868596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6472492" y="4750463"/>
                <a:ext cx="74892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Crane 2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1" name="Arc 140"/>
              <p:cNvSpPr/>
              <p:nvPr/>
            </p:nvSpPr>
            <p:spPr>
              <a:xfrm rot="17011818">
                <a:off x="5506798" y="4518375"/>
                <a:ext cx="831826" cy="1270498"/>
              </a:xfrm>
              <a:prstGeom prst="arc">
                <a:avLst>
                  <a:gd name="adj1" fmla="val 16888108"/>
                  <a:gd name="adj2" fmla="val 2749675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42" name="Ellipse 141"/>
              <p:cNvSpPr/>
              <p:nvPr/>
            </p:nvSpPr>
            <p:spPr>
              <a:xfrm>
                <a:off x="6315882" y="4623087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43" name="Ellipse 142"/>
              <p:cNvSpPr/>
              <p:nvPr/>
            </p:nvSpPr>
            <p:spPr>
              <a:xfrm>
                <a:off x="7314626" y="4607616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44" name="Ellipse 143"/>
              <p:cNvSpPr/>
              <p:nvPr/>
            </p:nvSpPr>
            <p:spPr>
              <a:xfrm>
                <a:off x="7292773" y="5413799"/>
                <a:ext cx="99308" cy="11210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6344217" y="5317434"/>
                <a:ext cx="102784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Crane _NS</a:t>
                </a:r>
                <a:endParaRPr 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ZoneTexte 146"/>
              <p:cNvSpPr txBox="1"/>
              <p:nvPr/>
            </p:nvSpPr>
            <p:spPr>
              <a:xfrm>
                <a:off x="1779711" y="5671014"/>
                <a:ext cx="118122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/>
                  <a:t>Sub-system </a:t>
                </a:r>
              </a:p>
              <a:p>
                <a:pPr algn="ctr"/>
                <a:r>
                  <a:rPr lang="en-US" sz="1600" dirty="0"/>
                  <a:t>properties</a:t>
                </a:r>
              </a:p>
            </p:txBody>
          </p:sp>
          <p:sp>
            <p:nvSpPr>
              <p:cNvPr id="148" name="ZoneTexte 147"/>
              <p:cNvSpPr txBox="1"/>
              <p:nvPr/>
            </p:nvSpPr>
            <p:spPr>
              <a:xfrm>
                <a:off x="4155654" y="6170399"/>
                <a:ext cx="12148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 smtClean="0"/>
                  <a:t>Sub-systems</a:t>
                </a:r>
                <a:endParaRPr lang="en-US" sz="1600" dirty="0"/>
              </a:p>
            </p:txBody>
          </p:sp>
          <p:sp>
            <p:nvSpPr>
              <p:cNvPr id="149" name="ZoneTexte 148"/>
              <p:cNvSpPr txBox="1"/>
              <p:nvPr/>
            </p:nvSpPr>
            <p:spPr>
              <a:xfrm>
                <a:off x="6510214" y="5610836"/>
                <a:ext cx="7784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 smtClean="0"/>
                  <a:t>System</a:t>
                </a:r>
                <a:endParaRPr lang="en-US" sz="1600" dirty="0"/>
              </a:p>
            </p:txBody>
          </p:sp>
          <p:sp>
            <p:nvSpPr>
              <p:cNvPr id="152" name="Ellipse 151"/>
              <p:cNvSpPr/>
              <p:nvPr/>
            </p:nvSpPr>
            <p:spPr>
              <a:xfrm>
                <a:off x="5002533" y="4825456"/>
                <a:ext cx="99308" cy="11210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53" name="Ellipse 152"/>
              <p:cNvSpPr/>
              <p:nvPr/>
            </p:nvSpPr>
            <p:spPr>
              <a:xfrm>
                <a:off x="6306898" y="5422050"/>
                <a:ext cx="99308" cy="11210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63" name="Arc 162"/>
              <p:cNvSpPr/>
              <p:nvPr/>
            </p:nvSpPr>
            <p:spPr>
              <a:xfrm rot="17011818">
                <a:off x="5430863" y="5082179"/>
                <a:ext cx="918228" cy="1270498"/>
              </a:xfrm>
              <a:prstGeom prst="arc">
                <a:avLst>
                  <a:gd name="adj1" fmla="val 18247750"/>
                  <a:gd name="adj2" fmla="val 2750072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65" name="Arc 164"/>
              <p:cNvSpPr/>
              <p:nvPr/>
            </p:nvSpPr>
            <p:spPr>
              <a:xfrm rot="15246430">
                <a:off x="3234714" y="4651844"/>
                <a:ext cx="774868" cy="1277741"/>
              </a:xfrm>
              <a:prstGeom prst="arc">
                <a:avLst>
                  <a:gd name="adj1" fmla="val 18421049"/>
                  <a:gd name="adj2" fmla="val 1347977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66" name="Arc 165"/>
              <p:cNvSpPr/>
              <p:nvPr/>
            </p:nvSpPr>
            <p:spPr>
              <a:xfrm>
                <a:off x="4504749" y="4887390"/>
                <a:ext cx="1052542" cy="1230639"/>
              </a:xfrm>
              <a:prstGeom prst="arc">
                <a:avLst>
                  <a:gd name="adj1" fmla="val 16605043"/>
                  <a:gd name="adj2" fmla="val 5045114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67" name="Ellipse 166"/>
              <p:cNvSpPr/>
              <p:nvPr/>
            </p:nvSpPr>
            <p:spPr>
              <a:xfrm>
                <a:off x="5069744" y="6057850"/>
                <a:ext cx="55600" cy="6017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2" name="Groupe 1"/>
          <p:cNvGrpSpPr/>
          <p:nvPr/>
        </p:nvGrpSpPr>
        <p:grpSpPr>
          <a:xfrm>
            <a:off x="2010816" y="3932260"/>
            <a:ext cx="5375412" cy="2185770"/>
            <a:chOff x="2010816" y="3932260"/>
            <a:chExt cx="5375412" cy="2185770"/>
          </a:xfrm>
        </p:grpSpPr>
        <p:sp>
          <p:nvSpPr>
            <p:cNvPr id="146" name="Arc 145"/>
            <p:cNvSpPr/>
            <p:nvPr/>
          </p:nvSpPr>
          <p:spPr>
            <a:xfrm rot="17011818">
              <a:off x="5470037" y="4777930"/>
              <a:ext cx="855700" cy="1270498"/>
            </a:xfrm>
            <a:prstGeom prst="arc">
              <a:avLst>
                <a:gd name="adj1" fmla="val 18266814"/>
                <a:gd name="adj2" fmla="val 2945574"/>
              </a:avLst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50" name="Arc 149"/>
            <p:cNvSpPr/>
            <p:nvPr/>
          </p:nvSpPr>
          <p:spPr>
            <a:xfrm rot="359468">
              <a:off x="2010816" y="4071866"/>
              <a:ext cx="1099948" cy="1550473"/>
            </a:xfrm>
            <a:prstGeom prst="arc">
              <a:avLst>
                <a:gd name="adj1" fmla="val 16301214"/>
                <a:gd name="adj2" fmla="val 4481971"/>
              </a:avLst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51" name="Arc 150"/>
            <p:cNvSpPr/>
            <p:nvPr/>
          </p:nvSpPr>
          <p:spPr>
            <a:xfrm rot="14336953">
              <a:off x="3250066" y="4386394"/>
              <a:ext cx="686465" cy="1388115"/>
            </a:xfrm>
            <a:prstGeom prst="arc">
              <a:avLst>
                <a:gd name="adj1" fmla="val 17967213"/>
                <a:gd name="adj2" fmla="val 2763902"/>
              </a:avLst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54" name="Ellipse 153"/>
            <p:cNvSpPr/>
            <p:nvPr/>
          </p:nvSpPr>
          <p:spPr>
            <a:xfrm>
              <a:off x="2063768" y="4041984"/>
              <a:ext cx="55600" cy="601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55" name="Ellipse 154"/>
            <p:cNvSpPr/>
            <p:nvPr/>
          </p:nvSpPr>
          <p:spPr>
            <a:xfrm>
              <a:off x="2619764" y="4041984"/>
              <a:ext cx="55600" cy="601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2230172" y="3932260"/>
              <a:ext cx="27443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7" name="Ellipse 156"/>
            <p:cNvSpPr/>
            <p:nvPr/>
          </p:nvSpPr>
          <p:spPr>
            <a:xfrm>
              <a:off x="3679588" y="4631477"/>
              <a:ext cx="55600" cy="601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58" name="Ellipse 157"/>
            <p:cNvSpPr/>
            <p:nvPr/>
          </p:nvSpPr>
          <p:spPr>
            <a:xfrm>
              <a:off x="5001295" y="4631477"/>
              <a:ext cx="55600" cy="601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4116370" y="4511120"/>
              <a:ext cx="50847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jib 3</a:t>
              </a:r>
              <a:endParaRPr lang="en-US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Ellipse 159"/>
            <p:cNvSpPr/>
            <p:nvPr/>
          </p:nvSpPr>
          <p:spPr>
            <a:xfrm>
              <a:off x="6316658" y="5145629"/>
              <a:ext cx="55600" cy="601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61" name="Ellipse 160"/>
            <p:cNvSpPr/>
            <p:nvPr/>
          </p:nvSpPr>
          <p:spPr>
            <a:xfrm>
              <a:off x="7330628" y="5136735"/>
              <a:ext cx="55600" cy="601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6472493" y="5052727"/>
              <a:ext cx="7489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Crane 3</a:t>
              </a:r>
              <a:endParaRPr lang="en-US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8" name="Arc 167"/>
            <p:cNvSpPr/>
            <p:nvPr/>
          </p:nvSpPr>
          <p:spPr>
            <a:xfrm>
              <a:off x="4519417" y="4669212"/>
              <a:ext cx="1099948" cy="1448818"/>
            </a:xfrm>
            <a:prstGeom prst="arc">
              <a:avLst>
                <a:gd name="adj1" fmla="val 15992288"/>
                <a:gd name="adj2" fmla="val 5174076"/>
              </a:avLst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</p:grpSp>
      <p:sp>
        <p:nvSpPr>
          <p:cNvPr id="169" name="Rectangle 168"/>
          <p:cNvSpPr/>
          <p:nvPr/>
        </p:nvSpPr>
        <p:spPr>
          <a:xfrm>
            <a:off x="2182144" y="4163810"/>
            <a:ext cx="4090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5,7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Rectangle 182"/>
          <p:cNvSpPr/>
          <p:nvPr/>
        </p:nvSpPr>
        <p:spPr>
          <a:xfrm>
            <a:off x="6409402" y="2924944"/>
            <a:ext cx="6916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 2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7789617" y="2194333"/>
            <a:ext cx="9060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Crane _NS</a:t>
            </a:r>
            <a:endParaRPr lang="en-US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3" name="Ellipse 212"/>
          <p:cNvSpPr/>
          <p:nvPr/>
        </p:nvSpPr>
        <p:spPr>
          <a:xfrm>
            <a:off x="4665577" y="2616859"/>
            <a:ext cx="48234" cy="48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14" name="Rectangle 213"/>
          <p:cNvSpPr/>
          <p:nvPr/>
        </p:nvSpPr>
        <p:spPr>
          <a:xfrm>
            <a:off x="4644008" y="2492896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" name="Ellipse 214"/>
          <p:cNvSpPr/>
          <p:nvPr/>
        </p:nvSpPr>
        <p:spPr>
          <a:xfrm>
            <a:off x="5147918" y="2616859"/>
            <a:ext cx="48234" cy="48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91" name="Rectangle 190"/>
          <p:cNvSpPr/>
          <p:nvPr/>
        </p:nvSpPr>
        <p:spPr>
          <a:xfrm>
            <a:off x="5934697" y="1977250"/>
            <a:ext cx="9791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Jib _NS_AV</a:t>
            </a:r>
            <a:endParaRPr lang="en-US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4793848" y="1456580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Ellipse 197"/>
          <p:cNvSpPr/>
          <p:nvPr/>
        </p:nvSpPr>
        <p:spPr>
          <a:xfrm>
            <a:off x="6433316" y="3038957"/>
            <a:ext cx="48234" cy="48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3078" name="Groupe 3077"/>
          <p:cNvGrpSpPr/>
          <p:nvPr/>
        </p:nvGrpSpPr>
        <p:grpSpPr>
          <a:xfrm>
            <a:off x="4623754" y="1556792"/>
            <a:ext cx="4086631" cy="1502033"/>
            <a:chOff x="4623754" y="1585643"/>
            <a:chExt cx="4086631" cy="1502033"/>
          </a:xfrm>
        </p:grpSpPr>
        <p:sp>
          <p:nvSpPr>
            <p:cNvPr id="179" name="Ellipse 178"/>
            <p:cNvSpPr/>
            <p:nvPr/>
          </p:nvSpPr>
          <p:spPr>
            <a:xfrm>
              <a:off x="4623754" y="1587787"/>
              <a:ext cx="86152" cy="907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81" name="Ellipse 180"/>
            <p:cNvSpPr/>
            <p:nvPr/>
          </p:nvSpPr>
          <p:spPr>
            <a:xfrm>
              <a:off x="6970124" y="2077135"/>
              <a:ext cx="86152" cy="907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82" name="Ellipse 181"/>
            <p:cNvSpPr/>
            <p:nvPr/>
          </p:nvSpPr>
          <p:spPr>
            <a:xfrm>
              <a:off x="5783204" y="2081896"/>
              <a:ext cx="86152" cy="907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94" name="Ellipse 193"/>
            <p:cNvSpPr/>
            <p:nvPr/>
          </p:nvSpPr>
          <p:spPr>
            <a:xfrm>
              <a:off x="5128312" y="1585643"/>
              <a:ext cx="86152" cy="907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01" name="Ellipse 200"/>
            <p:cNvSpPr/>
            <p:nvPr/>
          </p:nvSpPr>
          <p:spPr>
            <a:xfrm>
              <a:off x="8624233" y="2297238"/>
              <a:ext cx="86152" cy="907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02" name="Ellipse 201"/>
            <p:cNvSpPr/>
            <p:nvPr/>
          </p:nvSpPr>
          <p:spPr>
            <a:xfrm>
              <a:off x="7763345" y="2303918"/>
              <a:ext cx="86152" cy="907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04" name="Arc 203"/>
            <p:cNvSpPr/>
            <p:nvPr/>
          </p:nvSpPr>
          <p:spPr>
            <a:xfrm rot="15588940">
              <a:off x="5639738" y="1820303"/>
              <a:ext cx="539128" cy="1108473"/>
            </a:xfrm>
            <a:prstGeom prst="arc">
              <a:avLst>
                <a:gd name="adj1" fmla="val 17715405"/>
                <a:gd name="adj2" fmla="val 20558354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05" name="Arc 204"/>
            <p:cNvSpPr/>
            <p:nvPr/>
          </p:nvSpPr>
          <p:spPr>
            <a:xfrm>
              <a:off x="6556625" y="2101720"/>
              <a:ext cx="835630" cy="985956"/>
            </a:xfrm>
            <a:prstGeom prst="arc">
              <a:avLst>
                <a:gd name="adj1" fmla="val 16611176"/>
                <a:gd name="adj2" fmla="val 4646752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06" name="Arc 205"/>
            <p:cNvSpPr/>
            <p:nvPr/>
          </p:nvSpPr>
          <p:spPr>
            <a:xfrm rot="17011818">
              <a:off x="7387155" y="2116918"/>
              <a:ext cx="692756" cy="1102190"/>
            </a:xfrm>
            <a:prstGeom prst="arc">
              <a:avLst>
                <a:gd name="adj1" fmla="val 17646163"/>
                <a:gd name="adj2" fmla="val 21166516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07" name="Arc 206"/>
            <p:cNvSpPr/>
            <p:nvPr/>
          </p:nvSpPr>
          <p:spPr>
            <a:xfrm rot="359468">
              <a:off x="4630385" y="1617380"/>
              <a:ext cx="873960" cy="1069061"/>
            </a:xfrm>
            <a:prstGeom prst="arc">
              <a:avLst>
                <a:gd name="adj1" fmla="val 16787368"/>
                <a:gd name="adj2" fmla="val 4183408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08" name="Ellipse 207"/>
          <p:cNvSpPr/>
          <p:nvPr/>
        </p:nvSpPr>
        <p:spPr>
          <a:xfrm>
            <a:off x="7034046" y="3038957"/>
            <a:ext cx="48234" cy="48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cxnSp>
        <p:nvCxnSpPr>
          <p:cNvPr id="3072" name="Connecteur droit avec flèche 3071"/>
          <p:cNvCxnSpPr/>
          <p:nvPr/>
        </p:nvCxnSpPr>
        <p:spPr>
          <a:xfrm flipH="1">
            <a:off x="2468079" y="1647551"/>
            <a:ext cx="2342226" cy="25966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ectangle 222"/>
          <p:cNvSpPr/>
          <p:nvPr/>
        </p:nvSpPr>
        <p:spPr>
          <a:xfrm>
            <a:off x="6174833" y="1969095"/>
            <a:ext cx="5293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 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7885671" y="2163555"/>
            <a:ext cx="748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Crane 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5" name="Groupe 224"/>
          <p:cNvGrpSpPr/>
          <p:nvPr/>
        </p:nvGrpSpPr>
        <p:grpSpPr>
          <a:xfrm>
            <a:off x="4623754" y="1551651"/>
            <a:ext cx="4086631" cy="1502033"/>
            <a:chOff x="4623754" y="1585643"/>
            <a:chExt cx="4086631" cy="1502033"/>
          </a:xfrm>
        </p:grpSpPr>
        <p:sp>
          <p:nvSpPr>
            <p:cNvPr id="226" name="Ellipse 225"/>
            <p:cNvSpPr/>
            <p:nvPr/>
          </p:nvSpPr>
          <p:spPr>
            <a:xfrm>
              <a:off x="4623754" y="1587787"/>
              <a:ext cx="86152" cy="90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27" name="Ellipse 226"/>
            <p:cNvSpPr/>
            <p:nvPr/>
          </p:nvSpPr>
          <p:spPr>
            <a:xfrm>
              <a:off x="6970124" y="2077135"/>
              <a:ext cx="86152" cy="90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28" name="Ellipse 227"/>
            <p:cNvSpPr/>
            <p:nvPr/>
          </p:nvSpPr>
          <p:spPr>
            <a:xfrm>
              <a:off x="5783204" y="2081896"/>
              <a:ext cx="86152" cy="90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29" name="Ellipse 228"/>
            <p:cNvSpPr/>
            <p:nvPr/>
          </p:nvSpPr>
          <p:spPr>
            <a:xfrm>
              <a:off x="5128312" y="1585643"/>
              <a:ext cx="86152" cy="90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30" name="Ellipse 229"/>
            <p:cNvSpPr/>
            <p:nvPr/>
          </p:nvSpPr>
          <p:spPr>
            <a:xfrm>
              <a:off x="8624233" y="2297238"/>
              <a:ext cx="86152" cy="90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31" name="Ellipse 230"/>
            <p:cNvSpPr/>
            <p:nvPr/>
          </p:nvSpPr>
          <p:spPr>
            <a:xfrm>
              <a:off x="7763345" y="2303918"/>
              <a:ext cx="86152" cy="90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32" name="Arc 231"/>
            <p:cNvSpPr/>
            <p:nvPr/>
          </p:nvSpPr>
          <p:spPr>
            <a:xfrm rot="15588940">
              <a:off x="5639738" y="1820303"/>
              <a:ext cx="539128" cy="1108473"/>
            </a:xfrm>
            <a:prstGeom prst="arc">
              <a:avLst>
                <a:gd name="adj1" fmla="val 17715405"/>
                <a:gd name="adj2" fmla="val 20558354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33" name="Arc 232"/>
            <p:cNvSpPr/>
            <p:nvPr/>
          </p:nvSpPr>
          <p:spPr>
            <a:xfrm>
              <a:off x="6556625" y="2101720"/>
              <a:ext cx="835630" cy="985956"/>
            </a:xfrm>
            <a:prstGeom prst="arc">
              <a:avLst>
                <a:gd name="adj1" fmla="val 16786292"/>
                <a:gd name="adj2" fmla="val 4646752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34" name="Arc 233"/>
            <p:cNvSpPr/>
            <p:nvPr/>
          </p:nvSpPr>
          <p:spPr>
            <a:xfrm rot="17011818">
              <a:off x="7387155" y="2116918"/>
              <a:ext cx="692756" cy="1102190"/>
            </a:xfrm>
            <a:prstGeom prst="arc">
              <a:avLst>
                <a:gd name="adj1" fmla="val 17646163"/>
                <a:gd name="adj2" fmla="val 21166516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35" name="Arc 234"/>
            <p:cNvSpPr/>
            <p:nvPr/>
          </p:nvSpPr>
          <p:spPr>
            <a:xfrm rot="359468">
              <a:off x="4630385" y="1617380"/>
              <a:ext cx="873960" cy="1069061"/>
            </a:xfrm>
            <a:prstGeom prst="arc">
              <a:avLst>
                <a:gd name="adj1" fmla="val 16787368"/>
                <a:gd name="adj2" fmla="val 4183408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cxnSp>
        <p:nvCxnSpPr>
          <p:cNvPr id="236" name="Connecteur droit avec flèche 235"/>
          <p:cNvCxnSpPr/>
          <p:nvPr/>
        </p:nvCxnSpPr>
        <p:spPr>
          <a:xfrm flipH="1">
            <a:off x="2386689" y="1649695"/>
            <a:ext cx="2423616" cy="241117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7" name="ZoneTexte 3086"/>
          <p:cNvSpPr txBox="1"/>
          <p:nvPr/>
        </p:nvSpPr>
        <p:spPr>
          <a:xfrm>
            <a:off x="5436096" y="1074222"/>
            <a:ext cx="3026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non-standard crane</a:t>
            </a:r>
            <a:endParaRPr lang="en-US" sz="1600" dirty="0"/>
          </a:p>
        </p:txBody>
      </p:sp>
      <p:sp>
        <p:nvSpPr>
          <p:cNvPr id="242" name="ZoneTexte 241"/>
          <p:cNvSpPr txBox="1"/>
          <p:nvPr/>
        </p:nvSpPr>
        <p:spPr>
          <a:xfrm>
            <a:off x="268365" y="3832427"/>
            <a:ext cx="1279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Generic model of </a:t>
            </a:r>
          </a:p>
          <a:p>
            <a:pPr algn="ctr"/>
            <a:r>
              <a:rPr lang="en-US" sz="1600" dirty="0" smtClean="0"/>
              <a:t>the crane</a:t>
            </a:r>
            <a:endParaRPr lang="en-US" sz="1600" dirty="0"/>
          </a:p>
        </p:txBody>
      </p:sp>
      <p:sp>
        <p:nvSpPr>
          <p:cNvPr id="243" name="ZoneTexte 242"/>
          <p:cNvSpPr txBox="1"/>
          <p:nvPr/>
        </p:nvSpPr>
        <p:spPr>
          <a:xfrm>
            <a:off x="5432140" y="1074222"/>
            <a:ext cx="34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non-standard become a standard one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944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1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1" grpId="1"/>
      <p:bldP spid="169" grpId="0"/>
      <p:bldP spid="183" grpId="0"/>
      <p:bldP spid="186" grpId="0"/>
      <p:bldP spid="186" grpId="1"/>
      <p:bldP spid="213" grpId="0" animBg="1"/>
      <p:bldP spid="214" grpId="0"/>
      <p:bldP spid="215" grpId="0" animBg="1"/>
      <p:bldP spid="191" grpId="0"/>
      <p:bldP spid="191" grpId="1"/>
      <p:bldP spid="192" grpId="0"/>
      <p:bldP spid="192" grpId="1"/>
      <p:bldP spid="198" grpId="0" animBg="1"/>
      <p:bldP spid="208" grpId="0" animBg="1"/>
      <p:bldP spid="223" grpId="0"/>
      <p:bldP spid="224" grpId="0"/>
      <p:bldP spid="3087" grpId="0"/>
      <p:bldP spid="3087" grpId="1"/>
      <p:bldP spid="242" grpId="0"/>
      <p:bldP spid="2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US" smtClean="0"/>
              <a:t>10</a:t>
            </a:fld>
            <a:endParaRPr lang="en-US" dirty="0"/>
          </a:p>
        </p:txBody>
      </p:sp>
      <p:sp>
        <p:nvSpPr>
          <p:cNvPr id="38" name="ZoneTexte 37"/>
          <p:cNvSpPr txBox="1"/>
          <p:nvPr/>
        </p:nvSpPr>
        <p:spPr>
          <a:xfrm>
            <a:off x="899591" y="1052736"/>
            <a:ext cx="804844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Conclusion</a:t>
            </a:r>
            <a:r>
              <a:rPr lang="en-US" sz="1600" dirty="0" smtClean="0"/>
              <a:t> </a:t>
            </a:r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:</a:t>
            </a:r>
          </a:p>
          <a:p>
            <a:endParaRPr lang="en-US" sz="1600" dirty="0" smtClean="0"/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Six cases that differentiate CTO systems configuration from ETO have been identified</a:t>
            </a:r>
          </a:p>
          <a:p>
            <a:pPr marL="285750" indent="-285750">
              <a:buBlip>
                <a:blip r:embed="rId2"/>
              </a:buBlip>
            </a:pPr>
            <a:endParaRPr lang="en-US" sz="1600" dirty="0" smtClean="0"/>
          </a:p>
          <a:p>
            <a:endParaRPr lang="en-US" sz="1600" dirty="0" smtClean="0"/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For each case, a CSP-based modelling approach has been proposed in order to extend the existing models towards ETO</a:t>
            </a:r>
          </a:p>
          <a:p>
            <a:pPr marL="285750" indent="-285750">
              <a:buBlip>
                <a:blip r:embed="rId2"/>
              </a:buBlip>
            </a:pPr>
            <a:endParaRPr lang="en-US" sz="1600" dirty="0" smtClean="0"/>
          </a:p>
          <a:p>
            <a:pPr marL="285750" indent="-285750">
              <a:buBlip>
                <a:blip r:embed="rId2"/>
              </a:buBlip>
            </a:pPr>
            <a:endParaRPr lang="en-US" sz="1600" dirty="0" smtClean="0"/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Based on that a generic model has been proposed for the configuration of CTO and ETO products/systems.</a:t>
            </a:r>
          </a:p>
          <a:p>
            <a:endParaRPr lang="en-US" sz="1600" dirty="0" smtClean="0"/>
          </a:p>
          <a:p>
            <a:r>
              <a:rPr lang="en-US" b="1" cap="small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  <a:ea typeface="+mj-ea"/>
                <a:cs typeface="+mj-cs"/>
              </a:rPr>
              <a:t>Further research :</a:t>
            </a:r>
          </a:p>
          <a:p>
            <a:r>
              <a:rPr lang="en-US" sz="1600" dirty="0" smtClean="0"/>
              <a:t> </a:t>
            </a:r>
            <a:endParaRPr lang="en-US" sz="1600" dirty="0"/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to </a:t>
            </a:r>
            <a:r>
              <a:rPr lang="en-US" sz="1600" dirty="0"/>
              <a:t>test the applicability of the proposals on a larger case of systems configuration</a:t>
            </a:r>
          </a:p>
          <a:p>
            <a:pPr marL="285750" indent="-285750">
              <a:buBlip>
                <a:blip r:embed="rId2"/>
              </a:buBlip>
            </a:pPr>
            <a:endParaRPr lang="en-US" sz="1600" dirty="0" smtClean="0"/>
          </a:p>
          <a:p>
            <a:pPr marL="285750" indent="-285750">
              <a:buBlip>
                <a:blip r:embed="rId2"/>
              </a:buBlip>
            </a:pPr>
            <a:r>
              <a:rPr lang="en-US" sz="1600" dirty="0"/>
              <a:t>To extend the configuration of processes relevant to CTO towards </a:t>
            </a:r>
            <a:r>
              <a:rPr lang="en-US" sz="1600" dirty="0" smtClean="0"/>
              <a:t>ETO</a:t>
            </a:r>
          </a:p>
          <a:p>
            <a:pPr marL="285750" indent="-285750">
              <a:buBlip>
                <a:blip r:embed="rId2"/>
              </a:buBlip>
            </a:pPr>
            <a:endParaRPr lang="en-US" sz="1600" dirty="0"/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To propose a method/scale to measure the distance between an ETO product/system and CTO products/systems.</a:t>
            </a:r>
            <a:endParaRPr lang="en-US" sz="1600" dirty="0"/>
          </a:p>
          <a:p>
            <a:pPr marL="285750" indent="-285750">
              <a:buBlip>
                <a:blip r:embed="rId2"/>
              </a:buBlip>
            </a:pPr>
            <a:endParaRPr lang="en-US" sz="1600" dirty="0" smtClean="0"/>
          </a:p>
          <a:p>
            <a:endParaRPr lang="en-US" sz="1600" dirty="0"/>
          </a:p>
        </p:txBody>
      </p:sp>
      <p:sp>
        <p:nvSpPr>
          <p:cNvPr id="7" name="Titre 6"/>
          <p:cNvSpPr txBox="1">
            <a:spLocks/>
          </p:cNvSpPr>
          <p:nvPr/>
        </p:nvSpPr>
        <p:spPr>
          <a:xfrm>
            <a:off x="20062" y="-243408"/>
            <a:ext cx="8927975" cy="865187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 cap="sm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EF7D00"/>
                </a:solidFill>
                <a:latin typeface="Trebuchet MS"/>
              </a:rPr>
              <a:t>How to deal with Engineering-to-Order Product/System Configuration?</a:t>
            </a: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 </a:t>
            </a: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rebuchet MS"/>
              </a:rPr>
              <a:t>Conclusion and further research</a:t>
            </a:r>
            <a:endParaRPr lang="en-US" sz="1800" dirty="0">
              <a:solidFill>
                <a:schemeClr val="tx2">
                  <a:lumMod val="40000"/>
                  <a:lumOff val="60000"/>
                </a:schemeClr>
              </a:solidFill>
              <a:latin typeface="Trebuchet MS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179512" y="620688"/>
            <a:ext cx="8784976" cy="78949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8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28172</TotalTime>
  <Words>830</Words>
  <Application>Microsoft Office PowerPoint</Application>
  <PresentationFormat>Affichage à l'écran (4:3)</PresentationFormat>
  <Paragraphs>300</Paragraphs>
  <Slides>10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Présentation PowerPoint</vt:lpstr>
      <vt:lpstr>Présentation PowerPoint</vt:lpstr>
      <vt:lpstr>How to deal with Engineering-to-Order Product/System Configuration?  Agenda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asylla</dc:creator>
  <cp:lastModifiedBy>aldanond</cp:lastModifiedBy>
  <cp:revision>1821</cp:revision>
  <cp:lastPrinted>2018-06-14T15:15:19Z</cp:lastPrinted>
  <dcterms:created xsi:type="dcterms:W3CDTF">2018-05-25T14:38:59Z</dcterms:created>
  <dcterms:modified xsi:type="dcterms:W3CDTF">2018-09-21T20:17:32Z</dcterms:modified>
</cp:coreProperties>
</file>